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38"/>
  </p:handoutMasterIdLst>
  <p:sldIdLst>
    <p:sldId id="256" r:id="rId2"/>
    <p:sldId id="258" r:id="rId3"/>
    <p:sldId id="286" r:id="rId4"/>
    <p:sldId id="259" r:id="rId5"/>
    <p:sldId id="260" r:id="rId6"/>
    <p:sldId id="261" r:id="rId7"/>
    <p:sldId id="263" r:id="rId8"/>
    <p:sldId id="264" r:id="rId9"/>
    <p:sldId id="266" r:id="rId10"/>
    <p:sldId id="339" r:id="rId11"/>
    <p:sldId id="340" r:id="rId12"/>
    <p:sldId id="332" r:id="rId13"/>
    <p:sldId id="338" r:id="rId14"/>
    <p:sldId id="344" r:id="rId15"/>
    <p:sldId id="345" r:id="rId16"/>
    <p:sldId id="343" r:id="rId17"/>
    <p:sldId id="282" r:id="rId18"/>
    <p:sldId id="283" r:id="rId19"/>
    <p:sldId id="288" r:id="rId20"/>
    <p:sldId id="289" r:id="rId21"/>
    <p:sldId id="290" r:id="rId22"/>
    <p:sldId id="291" r:id="rId23"/>
    <p:sldId id="292" r:id="rId24"/>
    <p:sldId id="293" r:id="rId25"/>
    <p:sldId id="341" r:id="rId26"/>
    <p:sldId id="346" r:id="rId27"/>
    <p:sldId id="294" r:id="rId28"/>
    <p:sldId id="334" r:id="rId29"/>
    <p:sldId id="333" r:id="rId30"/>
    <p:sldId id="335" r:id="rId31"/>
    <p:sldId id="337" r:id="rId32"/>
    <p:sldId id="336" r:id="rId33"/>
    <p:sldId id="298" r:id="rId34"/>
    <p:sldId id="300" r:id="rId35"/>
    <p:sldId id="347" r:id="rId3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Harris" initials="T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02"/>
    <p:restoredTop sz="95918"/>
  </p:normalViewPr>
  <p:slideViewPr>
    <p:cSldViewPr snapToGrid="0" snapToObjects="1">
      <p:cViewPr varScale="1">
        <p:scale>
          <a:sx n="121" d="100"/>
          <a:sy n="121" d="100"/>
        </p:scale>
        <p:origin x="168" y="208"/>
      </p:cViewPr>
      <p:guideLst>
        <p:guide orient="horz" pos="2160"/>
        <p:guide pos="2880"/>
      </p:guideLst>
    </p:cSldViewPr>
  </p:slideViewPr>
  <p:notesTextViewPr>
    <p:cViewPr>
      <p:scale>
        <a:sx n="100" d="100"/>
        <a:sy n="100" d="100"/>
      </p:scale>
      <p:origin x="0" y="0"/>
    </p:cViewPr>
  </p:notesTextViewPr>
  <p:sorterViewPr>
    <p:cViewPr>
      <p:scale>
        <a:sx n="1" d="1"/>
        <a:sy n="1" d="1"/>
      </p:scale>
      <p:origin x="0" y="2424"/>
    </p:cViewPr>
  </p:sorterViewPr>
  <p:notesViewPr>
    <p:cSldViewPr snapToGrid="0" snapToObjects="1">
      <p:cViewPr varScale="1">
        <p:scale>
          <a:sx n="87" d="100"/>
          <a:sy n="87" d="100"/>
        </p:scale>
        <p:origin x="3904"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510470-5C59-AA42-8BA5-06E8E250B764}" type="datetimeFigureOut">
              <a:rPr lang="en-US" smtClean="0"/>
              <a:pPr/>
              <a:t>4/24/23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16C0F8-3016-7041-BC76-0FB11A487856}"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1143000" y="685800"/>
            <a:ext cx="4572000" cy="3429000"/>
          </a:xfrm>
          <a:prstGeom prst="rect">
            <a:avLst/>
          </a:prstGeom>
        </p:spPr>
        <p:txBody>
          <a:bodyPr/>
          <a:lstStyle/>
          <a:p>
            <a:endParaRPr/>
          </a:p>
        </p:txBody>
      </p:sp>
      <p:sp>
        <p:nvSpPr>
          <p:cNvPr id="254" name="Shape 25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“Strategic” – beyond pulpit supply</a:t>
            </a:r>
          </a:p>
          <a:p>
            <a:r>
              <a:rPr lang="en-US" dirty="0"/>
              <a:t>“Fulfilling”  - Paul Edwards “more alive”; use of experience and maturity</a:t>
            </a:r>
          </a:p>
          <a:p>
            <a:r>
              <a:rPr lang="en-US" dirty="0"/>
              <a:t>My story of interim </a:t>
            </a:r>
            <a:r>
              <a:rPr lang="en-US" dirty="0" err="1"/>
              <a:t>pastoring</a:t>
            </a:r>
            <a:endParaRPr lang="en-US" dirty="0"/>
          </a:p>
          <a:p>
            <a:pPr lvl="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21 Mistakes a Pastoral Search Committee Makes</a:t>
            </a:r>
          </a:p>
        </p:txBody>
      </p:sp>
    </p:spTree>
    <p:extLst>
      <p:ext uri="{BB962C8B-B14F-4D97-AF65-F5344CB8AC3E}">
        <p14:creationId xmlns:p14="http://schemas.microsoft.com/office/powerpoint/2010/main" val="226179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Discussion</a:t>
            </a:r>
          </a:p>
        </p:txBody>
      </p:sp>
    </p:spTree>
    <p:extLst>
      <p:ext uri="{BB962C8B-B14F-4D97-AF65-F5344CB8AC3E}">
        <p14:creationId xmlns:p14="http://schemas.microsoft.com/office/powerpoint/2010/main" val="201691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One month for every year previous was. there</a:t>
            </a:r>
          </a:p>
        </p:txBody>
      </p:sp>
    </p:spTree>
    <p:extLst>
      <p:ext uri="{BB962C8B-B14F-4D97-AF65-F5344CB8AC3E}">
        <p14:creationId xmlns:p14="http://schemas.microsoft.com/office/powerpoint/2010/main" val="1620590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IPM – Three levels of interims – Intentionality Grid</a:t>
            </a:r>
          </a:p>
        </p:txBody>
      </p:sp>
    </p:spTree>
    <p:extLst>
      <p:ext uri="{BB962C8B-B14F-4D97-AF65-F5344CB8AC3E}">
        <p14:creationId xmlns:p14="http://schemas.microsoft.com/office/powerpoint/2010/main" val="393485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Discussion</a:t>
            </a:r>
          </a:p>
        </p:txBody>
      </p:sp>
    </p:spTree>
    <p:extLst>
      <p:ext uri="{BB962C8B-B14F-4D97-AF65-F5344CB8AC3E}">
        <p14:creationId xmlns:p14="http://schemas.microsoft.com/office/powerpoint/2010/main" val="3180999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Discussion</a:t>
            </a:r>
          </a:p>
        </p:txBody>
      </p:sp>
    </p:spTree>
    <p:extLst>
      <p:ext uri="{BB962C8B-B14F-4D97-AF65-F5344CB8AC3E}">
        <p14:creationId xmlns:p14="http://schemas.microsoft.com/office/powerpoint/2010/main" val="2521185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Discussion</a:t>
            </a:r>
          </a:p>
        </p:txBody>
      </p:sp>
    </p:spTree>
    <p:extLst>
      <p:ext uri="{BB962C8B-B14F-4D97-AF65-F5344CB8AC3E}">
        <p14:creationId xmlns:p14="http://schemas.microsoft.com/office/powerpoint/2010/main" val="94416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r>
              <a:rPr lang="en-US" dirty="0"/>
              <a:t>All of this work in the transition period takes time</a:t>
            </a:r>
          </a:p>
          <a:p>
            <a:r>
              <a:rPr lang="en-US" dirty="0"/>
              <a:t>What a church chooses as its transition option will  have an important impact and sometimes unanticipated effect on the church’s next season of ministry</a:t>
            </a:r>
          </a:p>
          <a:p>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r>
              <a:rPr dirty="0"/>
              <a:t>MENTORED</a:t>
            </a:r>
          </a:p>
          <a:p>
            <a:endParaRPr dirty="0"/>
          </a:p>
          <a:p>
            <a:r>
              <a:rPr dirty="0"/>
              <a:t>20% of Churches Have This Potential (Multi-staffed)</a:t>
            </a:r>
            <a:endParaRPr lang="en-US" dirty="0"/>
          </a:p>
          <a:p>
            <a:r>
              <a:rPr lang="en-US" dirty="0"/>
              <a:t>Discuss: Pros and Cons</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Put in writing</a:t>
            </a:r>
          </a:p>
          <a:p>
            <a:endParaRPr lang="en-US" dirty="0"/>
          </a:p>
          <a:p>
            <a:r>
              <a:rPr lang="en-US" dirty="0" err="1"/>
              <a:t>Crosspointe</a:t>
            </a:r>
            <a:r>
              <a:rPr lang="en-US" dirty="0"/>
              <a:t> Church (Redding) story – didn’t have policy until after the fact; assistant and family hurt, left church without farewell.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(like Scott Peck’s opening line in </a:t>
            </a:r>
            <a:r>
              <a:rPr lang="en-US" u="sng" dirty="0"/>
              <a:t>Road Less Traveled </a:t>
            </a:r>
            <a:r>
              <a:rPr lang="en-US" dirty="0"/>
              <a:t> - “Life is hard.”)</a:t>
            </a:r>
          </a:p>
          <a:p>
            <a:r>
              <a:rPr lang="en-US" dirty="0" err="1"/>
              <a:t>VanderBloemen</a:t>
            </a:r>
            <a:r>
              <a:rPr lang="en-US" dirty="0"/>
              <a:t> – </a:t>
            </a:r>
            <a:r>
              <a:rPr lang="en-US" u="sng" dirty="0"/>
              <a:t>Next</a:t>
            </a:r>
            <a:r>
              <a:rPr lang="en-US" dirty="0"/>
              <a:t> – all pastorates are interim pastorates</a:t>
            </a:r>
          </a:p>
          <a:p>
            <a:endParaRPr lang="en-US" dirty="0"/>
          </a:p>
          <a:p>
            <a:r>
              <a:rPr lang="en-US" dirty="0" err="1"/>
              <a:t>Cheyney</a:t>
            </a:r>
            <a:r>
              <a:rPr lang="en-US" dirty="0"/>
              <a:t> and Sells in their book, </a:t>
            </a:r>
            <a:r>
              <a:rPr lang="en-US" u="sng" dirty="0"/>
              <a:t>Life After Death</a:t>
            </a:r>
            <a:r>
              <a:rPr lang="en-US" dirty="0"/>
              <a:t> cite statistics that indicate that fifteen hundred pastors in America left the ministry each month in 2017 because of burnout, conflict or moral failure,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Usually not financially feasible</a:t>
            </a:r>
          </a:p>
          <a:p>
            <a:r>
              <a:rPr lang="en-US" dirty="0"/>
              <a:t>Can be awkward for existing pastor</a:t>
            </a:r>
          </a:p>
          <a:p>
            <a:endParaRPr lang="en-US" dirty="0"/>
          </a:p>
          <a:p>
            <a:r>
              <a:rPr lang="en-US" dirty="0"/>
              <a:t>(Rick </a:t>
            </a:r>
            <a:r>
              <a:rPr lang="en-US" dirty="0" err="1"/>
              <a:t>Harpel</a:t>
            </a:r>
            <a:r>
              <a:rPr lang="en-US" dirty="0"/>
              <a:t> – Yakima – Westside Baptist Church). Team of three; church looked for replacement of Rick while he was still there</a:t>
            </a:r>
          </a:p>
          <a:p>
            <a:endParaRPr lang="en-US" dirty="0"/>
          </a:p>
          <a:p>
            <a:r>
              <a:rPr lang="en-US" dirty="0"/>
              <a:t>DISCUSS: pros and cons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pros and cons</a:t>
            </a:r>
          </a:p>
          <a:p>
            <a:endParaRPr lang="en-US" dirty="0"/>
          </a:p>
          <a:p>
            <a:r>
              <a:rPr lang="en-US" dirty="0"/>
              <a:t>SHCC tried for a year</a:t>
            </a:r>
          </a:p>
          <a:p>
            <a:r>
              <a:rPr lang="en-US" dirty="0"/>
              <a:t>Staff overloaded – takes time away from their own responsibilities</a:t>
            </a:r>
          </a:p>
          <a:p>
            <a:r>
              <a:rPr lang="en-US" dirty="0"/>
              <a:t>A staff can begin to lobby for the lead pastor position</a:t>
            </a:r>
          </a:p>
          <a:p>
            <a:r>
              <a:rPr lang="en-US" dirty="0"/>
              <a:t>Church can choose sides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idea? Not good idea?</a:t>
            </a:r>
          </a:p>
          <a:p>
            <a:endParaRPr lang="en-US" dirty="0"/>
          </a:p>
          <a:p>
            <a:r>
              <a:rPr lang="en-US" dirty="0"/>
              <a:t>SHCC tried</a:t>
            </a:r>
          </a:p>
          <a:p>
            <a:r>
              <a:rPr lang="en-US" dirty="0"/>
              <a:t>Discontinuity</a:t>
            </a:r>
          </a:p>
          <a:p>
            <a:r>
              <a:rPr lang="en-US" dirty="0"/>
              <a:t>Issues of planning</a:t>
            </a:r>
          </a:p>
          <a:p>
            <a:r>
              <a:rPr lang="en-US" dirty="0"/>
              <a:t>Important issues in the church do not get addressed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there are not issues to be addressed (staffing blunders, conflict, relationships in the church, moral failure, church documents)</a:t>
            </a:r>
          </a:p>
          <a:p>
            <a:endParaRPr lang="en-US" dirty="0"/>
          </a:p>
          <a:p>
            <a:r>
              <a:rPr lang="en-US" dirty="0"/>
              <a:t>(Resource: Aftermath by Rick Foster)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“intentional” – tasks to fulfill in the interim</a:t>
            </a:r>
          </a:p>
          <a:p>
            <a:r>
              <a:rPr lang="en-US" dirty="0"/>
              <a:t>“interventionist” – serious issues to be addressed</a:t>
            </a:r>
          </a:p>
          <a:p>
            <a:endParaRPr lang="en-US" dirty="0"/>
          </a:p>
          <a:p>
            <a:r>
              <a:rPr lang="en-US" dirty="0"/>
              <a:t>More than a weekend pulpit supply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Intentional Interim Pastor:</a:t>
            </a:r>
          </a:p>
          <a:p>
            <a:r>
              <a:rPr lang="en-US" sz="1400" dirty="0"/>
              <a:t>Takes unique mix of gifts and experience</a:t>
            </a:r>
          </a:p>
          <a:p>
            <a:r>
              <a:rPr lang="en-US" sz="1400" dirty="0"/>
              <a:t>Brings the “eyes” of experienced outsider</a:t>
            </a:r>
          </a:p>
          <a:p>
            <a:r>
              <a:rPr lang="en-US" sz="1400" dirty="0"/>
              <a:t>Possesses skills necessary to address issues</a:t>
            </a:r>
          </a:p>
          <a:p>
            <a:r>
              <a:rPr lang="en-US" sz="1400" dirty="0"/>
              <a:t>Will maximize the impact of the interim period</a:t>
            </a:r>
          </a:p>
          <a:p>
            <a:r>
              <a:rPr lang="en-US" sz="1400" dirty="0"/>
              <a:t>Will prepare the church for your next Senior pastor – if you let him!</a:t>
            </a:r>
          </a:p>
        </p:txBody>
      </p:sp>
    </p:spTree>
    <p:extLst>
      <p:ext uri="{BB962C8B-B14F-4D97-AF65-F5344CB8AC3E}">
        <p14:creationId xmlns:p14="http://schemas.microsoft.com/office/powerpoint/2010/main" val="784600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1018383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Opportunity for departing pastor and for the remaining church</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Demographic study</a:t>
            </a:r>
          </a:p>
          <a:p>
            <a:r>
              <a:rPr lang="en-US" sz="1400" dirty="0"/>
              <a:t>Church survey (Ministry Insight Tool)</a:t>
            </a:r>
          </a:p>
        </p:txBody>
      </p:sp>
    </p:spTree>
    <p:extLst>
      <p:ext uri="{BB962C8B-B14F-4D97-AF65-F5344CB8AC3E}">
        <p14:creationId xmlns:p14="http://schemas.microsoft.com/office/powerpoint/2010/main" val="889350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Discussion</a:t>
            </a:r>
          </a:p>
        </p:txBody>
      </p:sp>
    </p:spTree>
    <p:extLst>
      <p:ext uri="{BB962C8B-B14F-4D97-AF65-F5344CB8AC3E}">
        <p14:creationId xmlns:p14="http://schemas.microsoft.com/office/powerpoint/2010/main" val="131272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prstGeom prst="rect">
            <a:avLst/>
          </a:prstGeom>
        </p:spPr>
        <p:txBody>
          <a:bodyPr/>
          <a:lstStyle/>
          <a:p>
            <a:endParaRPr/>
          </a:p>
        </p:txBody>
      </p:sp>
      <p:sp>
        <p:nvSpPr>
          <p:cNvPr id="564" name="Shape 564"/>
          <p:cNvSpPr>
            <a:spLocks noGrp="1"/>
          </p:cNvSpPr>
          <p:nvPr>
            <p:ph type="body" sz="quarter" idx="1"/>
          </p:nvPr>
        </p:nvSpPr>
        <p:spPr>
          <a:prstGeom prst="rect">
            <a:avLst/>
          </a:prstGeom>
        </p:spPr>
        <p:txBody>
          <a:bodyPr/>
          <a:lstStyle/>
          <a:p>
            <a:r>
              <a:rPr lang="en-US" dirty="0"/>
              <a:t>300,000 churches in America; estimated that as many as 10% are in transition annually</a:t>
            </a:r>
          </a:p>
          <a:p>
            <a:r>
              <a:rPr lang="en-US" dirty="0"/>
              <a:t>Majority of those  churches in transition are established and/or traditional churches</a:t>
            </a:r>
          </a:p>
          <a:p>
            <a:r>
              <a:rPr lang="en-US" dirty="0"/>
              <a:t>75% - 80% are </a:t>
            </a:r>
            <a:r>
              <a:rPr lang="en-US" dirty="0" err="1"/>
              <a:t>plateaued</a:t>
            </a:r>
            <a:r>
              <a:rPr lang="en-US" dirty="0"/>
              <a:t> or declining</a:t>
            </a:r>
          </a:p>
          <a:p>
            <a:r>
              <a:rPr lang="en-US" dirty="0"/>
              <a:t>Need revitalization (new mission, vision)</a:t>
            </a:r>
          </a:p>
          <a:p>
            <a:r>
              <a:rPr lang="en-US" dirty="0"/>
              <a:t>Questions to ask to see if your church needs to make significant changes to thrive:</a:t>
            </a:r>
          </a:p>
          <a:p>
            <a:pPr marL="228600" indent="-228600">
              <a:buAutoNum type="arabicParenR"/>
            </a:pPr>
            <a:r>
              <a:rPr lang="en-US" dirty="0"/>
              <a:t>Do you have an average public worship attendance of more than 50?</a:t>
            </a:r>
          </a:p>
          <a:p>
            <a:pPr marL="228600" indent="-228600">
              <a:buAutoNum type="arabicParenR"/>
            </a:pPr>
            <a:r>
              <a:rPr lang="en-US" dirty="0"/>
              <a:t>Do you have more than 25 giving units?</a:t>
            </a:r>
          </a:p>
          <a:p>
            <a:pPr marL="228600" indent="-228600">
              <a:buAutoNum type="arabicParenR"/>
            </a:pPr>
            <a:r>
              <a:rPr lang="en-US" dirty="0"/>
              <a:t>Do you have more than one leader for every ten people?</a:t>
            </a:r>
          </a:p>
          <a:p>
            <a:pPr marL="228600" indent="-228600">
              <a:buAutoNum type="arabicParenR"/>
            </a:pPr>
            <a:r>
              <a:rPr lang="en-US" dirty="0"/>
              <a:t>Do your existing church members have an average tenure of less than ten years?</a:t>
            </a:r>
          </a:p>
          <a:p>
            <a:pPr marL="228600" indent="-228600">
              <a:buAutoNum type="arabicParenR"/>
            </a:pPr>
            <a:r>
              <a:rPr lang="en-US" dirty="0"/>
              <a:t>Does your church match its community ethnically and socioeconomically?</a:t>
            </a:r>
          </a:p>
          <a:p>
            <a:pPr marL="228600" indent="-228600"/>
            <a:r>
              <a:rPr lang="en-US" dirty="0"/>
              <a:t>(“No” answers indicate need for significant change</a:t>
            </a:r>
          </a:p>
          <a:p>
            <a:pPr marL="228600" indent="-228600">
              <a:buAutoNum type="arabicParenR"/>
            </a:pPr>
            <a:endParaRPr lang="en-US" dirty="0"/>
          </a:p>
          <a:p>
            <a:pPr marL="228600" indent="-228600">
              <a:buAutoNum type="arabicParenR"/>
            </a:pPr>
            <a:endParaRPr lang="en-US" dirty="0"/>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IPM - ten tools for church assessment</a:t>
            </a:r>
          </a:p>
        </p:txBody>
      </p:sp>
    </p:spTree>
    <p:extLst>
      <p:ext uri="{BB962C8B-B14F-4D97-AF65-F5344CB8AC3E}">
        <p14:creationId xmlns:p14="http://schemas.microsoft.com/office/powerpoint/2010/main" val="3876802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Issues of staff (SHCC - Worship Leader</a:t>
            </a:r>
          </a:p>
          <a:p>
            <a:r>
              <a:rPr lang="en-US" sz="1400" dirty="0"/>
              <a:t>NCR - 4 of 8 transitioned out</a:t>
            </a:r>
          </a:p>
        </p:txBody>
      </p:sp>
    </p:spTree>
    <p:extLst>
      <p:ext uri="{BB962C8B-B14F-4D97-AF65-F5344CB8AC3E}">
        <p14:creationId xmlns:p14="http://schemas.microsoft.com/office/powerpoint/2010/main" val="2328979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Our Mission: What task has God called us to?</a:t>
            </a:r>
          </a:p>
          <a:p>
            <a:r>
              <a:rPr lang="en-US" sz="1400" dirty="0"/>
              <a:t>Our Vision: Where are we headed?</a:t>
            </a:r>
          </a:p>
          <a:p>
            <a:r>
              <a:rPr lang="en-US" sz="1400" dirty="0"/>
              <a:t>Our Values: Why do we do what we do? What is important to us?</a:t>
            </a:r>
          </a:p>
        </p:txBody>
      </p:sp>
    </p:spTree>
    <p:extLst>
      <p:ext uri="{BB962C8B-B14F-4D97-AF65-F5344CB8AC3E}">
        <p14:creationId xmlns:p14="http://schemas.microsoft.com/office/powerpoint/2010/main" val="3961455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776976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“Strategic” – beyond pulpit supply</a:t>
            </a:r>
          </a:p>
          <a:p>
            <a:r>
              <a:rPr lang="en-US" dirty="0"/>
              <a:t>“Fulfilling”  - Paul Edwards “more alive”; use of experience and maturity</a:t>
            </a:r>
          </a:p>
          <a:p>
            <a:r>
              <a:rPr lang="en-US" dirty="0"/>
              <a:t>My story of interim </a:t>
            </a:r>
            <a:r>
              <a:rPr lang="en-US" dirty="0" err="1"/>
              <a:t>pastoring</a:t>
            </a:r>
            <a:endParaRPr lang="en-US" dirty="0"/>
          </a:p>
          <a:p>
            <a:pPr lvl="1"/>
            <a:endParaRPr lang="en-US" dirty="0"/>
          </a:p>
        </p:txBody>
      </p:sp>
    </p:spTree>
    <p:extLst>
      <p:ext uri="{BB962C8B-B14F-4D97-AF65-F5344CB8AC3E}">
        <p14:creationId xmlns:p14="http://schemas.microsoft.com/office/powerpoint/2010/main" val="1297300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Age of pastors is getting older – used to be 44 now 54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Often too soon – average 4-6 years (which is why I wrote “Extended Stays”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a:defRPr b="1"/>
            </a:pPr>
            <a:r>
              <a:rPr dirty="0"/>
              <a:t>Direction: </a:t>
            </a:r>
            <a:r>
              <a:rPr b="0" dirty="0"/>
              <a:t>“The church will not follow my lead.”</a:t>
            </a:r>
          </a:p>
          <a:p>
            <a:pPr>
              <a:defRPr b="1"/>
            </a:pPr>
            <a:endParaRPr dirty="0"/>
          </a:p>
          <a:p>
            <a:pPr>
              <a:defRPr b="1"/>
            </a:pPr>
            <a:r>
              <a:rPr dirty="0"/>
              <a:t>Little Fruit/Shattered Dreams: </a:t>
            </a:r>
            <a:r>
              <a:rPr b="0" dirty="0"/>
              <a:t>"I can't see any progress.”</a:t>
            </a:r>
          </a:p>
          <a:p>
            <a:endParaRPr dirty="0"/>
          </a:p>
          <a:p>
            <a:pPr>
              <a:defRPr b="1"/>
            </a:pPr>
            <a:r>
              <a:rPr dirty="0"/>
              <a:t>Burnout: </a:t>
            </a:r>
            <a:r>
              <a:rPr b="0" dirty="0"/>
              <a:t>"I need rest and refreshment.”</a:t>
            </a:r>
          </a:p>
          <a:p>
            <a:endParaRPr dirty="0"/>
          </a:p>
          <a:p>
            <a:pPr>
              <a:defRPr b="1"/>
            </a:pPr>
            <a:r>
              <a:rPr dirty="0"/>
              <a:t>Critics: </a:t>
            </a:r>
            <a:r>
              <a:rPr b="0" dirty="0"/>
              <a:t>”I am tired of the criticism</a:t>
            </a:r>
          </a:p>
          <a:p>
            <a:pPr>
              <a:defRPr>
                <a:solidFill>
                  <a:srgbClr val="FFFFFF"/>
                </a:solidFill>
              </a:defRPr>
            </a:pPr>
            <a:endParaRPr dirty="0"/>
          </a:p>
          <a:p>
            <a:pPr>
              <a:defRPr b="1"/>
            </a:pPr>
            <a:r>
              <a:rPr dirty="0"/>
              <a:t>Financial Struggles</a:t>
            </a:r>
            <a:r>
              <a:rPr b="0" dirty="0"/>
              <a:t>: “I am not able to provide well enough for my family”</a:t>
            </a:r>
          </a:p>
          <a:p>
            <a:endParaRPr dirty="0"/>
          </a:p>
          <a:p>
            <a:pPr>
              <a:defRPr b="1"/>
            </a:pPr>
            <a:r>
              <a:rPr dirty="0"/>
              <a:t>Family Issues: </a:t>
            </a:r>
            <a:r>
              <a:rPr b="0" dirty="0"/>
              <a:t>“Our family is unhappy here.”</a:t>
            </a:r>
          </a:p>
          <a:p>
            <a:endParaRPr dirty="0"/>
          </a:p>
          <a:p>
            <a:pPr>
              <a:defRPr b="1"/>
            </a:pPr>
            <a:r>
              <a:rPr lang="en-US" dirty="0"/>
              <a:t>Discouragement</a:t>
            </a:r>
            <a:r>
              <a:rPr dirty="0"/>
              <a:t>: “</a:t>
            </a:r>
            <a:r>
              <a:rPr b="0" dirty="0"/>
              <a:t>I no longer enjoy this church. I need a new setting.”</a:t>
            </a:r>
          </a:p>
          <a:p>
            <a:pPr>
              <a:defRPr sz="1400"/>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Cheyney</a:t>
            </a:r>
            <a:r>
              <a:rPr lang="en-US" dirty="0"/>
              <a:t> and Sells in their book, </a:t>
            </a:r>
            <a:r>
              <a:rPr lang="en-US" u="sng" dirty="0"/>
              <a:t>Life After Death</a:t>
            </a:r>
            <a:r>
              <a:rPr lang="en-US" dirty="0"/>
              <a:t> cite statistics that indicate in 2017 thirteen hundred pastors were terminated by the local church each month and 75% of churches during last five years experienced conflict.</a:t>
            </a:r>
            <a:endParaRPr lang="en-US" baseline="30000" dirty="0"/>
          </a:p>
          <a:p>
            <a:endParaRPr lang="en-US" baseline="30000" dirty="0"/>
          </a:p>
          <a:p>
            <a:pPr lvl="0"/>
            <a:r>
              <a:rPr lang="en-US" dirty="0"/>
              <a:t>One-third of all pastors (34 percent) serve congregations who either fired the previous minister or actively forced his or her resignation.</a:t>
            </a:r>
          </a:p>
          <a:p>
            <a:pPr lvl="0"/>
            <a:r>
              <a:rPr lang="en-US" dirty="0"/>
              <a:t>Ten percent of dismissed predecessors left pastoral ministry.</a:t>
            </a:r>
          </a:p>
          <a:p>
            <a:pPr lvl="0"/>
            <a:r>
              <a:rPr lang="en-US" dirty="0"/>
              <a:t>Nearly one-fourth (23 percent) of all current pastors have been forced out at some point in their ministry.</a:t>
            </a:r>
          </a:p>
          <a:p>
            <a:pPr lvl="0"/>
            <a:endParaRPr lang="en-US" dirty="0"/>
          </a:p>
          <a:p>
            <a:r>
              <a:rPr lang="en-US" dirty="0"/>
              <a:t>Forced exits – more in 35-49 age group</a:t>
            </a:r>
          </a:p>
          <a:p>
            <a:pPr lvl="0"/>
            <a:endParaRPr lang="en-US" dirty="0"/>
          </a:p>
          <a:p>
            <a:endParaRPr lang="en-US" dirty="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xfrm>
            <a:off x="914400" y="4343399"/>
            <a:ext cx="5029200" cy="4467225"/>
          </a:xfrm>
          <a:prstGeom prst="rect">
            <a:avLst/>
          </a:prstGeom>
        </p:spPr>
        <p:txBody>
          <a:bodyPr/>
          <a:lstStyle/>
          <a:p>
            <a:pPr marL="228600" indent="-228600">
              <a:buSzPct val="100000"/>
            </a:pPr>
            <a:r>
              <a:rPr lang="en-US" dirty="0"/>
              <a:t>Regardless of why pastor left</a:t>
            </a:r>
          </a:p>
          <a:p>
            <a:pPr marL="228600" indent="-228600">
              <a:buSzPct val="100000"/>
              <a:buAutoNum type="alphaLcPeriod"/>
            </a:pPr>
            <a:r>
              <a:rPr dirty="0"/>
              <a:t>Grief – by those who love the pastor</a:t>
            </a:r>
          </a:p>
          <a:p>
            <a:pPr marL="228600" indent="-228600">
              <a:buSzPct val="100000"/>
              <a:buAutoNum type="alphaLcPeriod"/>
            </a:pPr>
            <a:r>
              <a:rPr dirty="0"/>
              <a:t>Joy – </a:t>
            </a:r>
            <a:r>
              <a:rPr lang="en-US" dirty="0"/>
              <a:t>Some </a:t>
            </a:r>
            <a:r>
              <a:rPr dirty="0"/>
              <a:t>are glad he left or felt it was time for a change</a:t>
            </a:r>
          </a:p>
          <a:p>
            <a:pPr marL="228600" indent="-228600">
              <a:buSzPct val="100000"/>
              <a:buAutoNum type="alphaLcPeriod"/>
            </a:pPr>
            <a:r>
              <a:rPr dirty="0"/>
              <a:t>Questioning – Why is he leaving? Doesn’t he like us anymore? Was he driven out?</a:t>
            </a:r>
          </a:p>
          <a:p>
            <a:pPr marL="228600" indent="-228600">
              <a:buSzPct val="100000"/>
              <a:buAutoNum type="alphaLcPeriod"/>
            </a:pPr>
            <a:r>
              <a:rPr dirty="0"/>
              <a:t>Uncertainty – What’s going to happen? Who will preach and lead? Do we have a future?</a:t>
            </a:r>
          </a:p>
          <a:p>
            <a:pPr marL="228600" indent="-228600">
              <a:buSzPct val="100000"/>
              <a:buAutoNum type="alphaLcPeriod"/>
            </a:pPr>
            <a:r>
              <a:rPr dirty="0"/>
              <a:t>A power vacuum can develop. There may be power struggles.</a:t>
            </a:r>
          </a:p>
          <a:p>
            <a:pPr marL="228600" indent="-228600">
              <a:buSzPct val="100000"/>
              <a:buAutoNum type="alphaLcPeriod"/>
            </a:pPr>
            <a:r>
              <a:rPr dirty="0"/>
              <a:t>Some cause happiness wherever they go; others whenever they go.</a:t>
            </a:r>
            <a:endParaRPr lang="en-US" dirty="0"/>
          </a:p>
          <a:p>
            <a:pPr marL="228600" indent="-228600">
              <a:buSzPct val="100000"/>
            </a:pPr>
            <a:r>
              <a:rPr lang="en-US" dirty="0"/>
              <a:t>DISCUSS: any other reactions?</a:t>
            </a:r>
          </a:p>
          <a:p>
            <a:r>
              <a:rPr lang="en-US" dirty="0"/>
              <a:t>Mistake #10 </a:t>
            </a:r>
            <a:r>
              <a:rPr lang="en-US" b="1" dirty="0"/>
              <a:t>Failure to be honest about congregational problems.</a:t>
            </a:r>
            <a:r>
              <a:rPr lang="en-US" dirty="0"/>
              <a:t> </a:t>
            </a:r>
          </a:p>
          <a:p>
            <a:r>
              <a:rPr lang="en-US" b="1" dirty="0"/>
              <a:t>Results: </a:t>
            </a:r>
            <a:r>
              <a:rPr lang="en-US" dirty="0"/>
              <a:t>Applicant may learn of problems through other sources. He may decide not to come because of lack of honesty or forthrightness of the PNC. If he does come, he may become quickly disillusioned for the same reason. He may not have the skills to handle the specific problem.</a:t>
            </a:r>
          </a:p>
          <a:p>
            <a:r>
              <a:rPr lang="en-US" dirty="0"/>
              <a:t>Mistake #19 </a:t>
            </a:r>
            <a:r>
              <a:rPr lang="en-US" b="1" dirty="0"/>
              <a:t>Not allowing enough grieving time between pastors. </a:t>
            </a:r>
          </a:p>
          <a:p>
            <a:r>
              <a:rPr lang="en-US" b="1" dirty="0"/>
              <a:t>Results</a:t>
            </a:r>
            <a:r>
              <a:rPr lang="en-US" dirty="0"/>
              <a:t>: Congregation fails to or is slow to bond with new pastor. New pastor frequently compared with previous one, sometimes not objectively. Anger comes out at new pastor that is transferred from former pastor.</a:t>
            </a:r>
            <a:endParaRPr lang="en-US" b="1" dirty="0"/>
          </a:p>
          <a:p>
            <a:endParaRPr lang="en-US" dirty="0"/>
          </a:p>
          <a:p>
            <a:pPr marL="228600" indent="-228600">
              <a:buSzPct val="100000"/>
            </a:pPr>
            <a:r>
              <a:rPr lang="en-US" dirty="0"/>
              <a:t>This is one reason why interim </a:t>
            </a:r>
            <a:r>
              <a:rPr lang="en-US" dirty="0" err="1"/>
              <a:t>pastoring</a:t>
            </a:r>
            <a:r>
              <a:rPr lang="en-US" dirty="0"/>
              <a:t> is fulfilling. The “pastor” in us helps</a:t>
            </a:r>
          </a:p>
          <a:p>
            <a:pPr marL="228600" indent="-228600">
              <a:buSzPct val="100000"/>
            </a:pPr>
            <a:r>
              <a:rPr lang="en-US" dirty="0"/>
              <a:t>The church deal with this.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are the first things in the road ahead for the church?</a:t>
            </a:r>
          </a:p>
          <a:p>
            <a:r>
              <a:rPr lang="en-US" dirty="0"/>
              <a:t>What will it mean for the church to go down that road?</a:t>
            </a:r>
          </a:p>
          <a:p>
            <a:r>
              <a:rPr lang="en-US" dirty="0"/>
              <a:t>Who will lead the church down that road?</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143000" y="1122362"/>
            <a:ext cx="6858000" cy="2387601"/>
          </a:xfrm>
          <a:prstGeom prst="rect">
            <a:avLst/>
          </a:prstGeom>
        </p:spPr>
        <p:txBody>
          <a:bodyPr anchor="b"/>
          <a:lstStyle>
            <a:lvl1pPr defTabSz="685800">
              <a:lnSpc>
                <a:spcPct val="90000"/>
              </a:lnSpc>
              <a:defRPr sz="4500">
                <a:latin typeface="Calibri Light"/>
                <a:ea typeface="Calibri Light"/>
                <a:cs typeface="Calibri Light"/>
                <a:sym typeface="Calibri Light"/>
              </a:defRPr>
            </a:lvl1pPr>
          </a:lstStyle>
          <a:p>
            <a:r>
              <a:t>Title Text</a:t>
            </a:r>
          </a:p>
        </p:txBody>
      </p:sp>
      <p:sp>
        <p:nvSpPr>
          <p:cNvPr id="93" name="Body Level One…"/>
          <p:cNvSpPr txBox="1">
            <a:spLocks noGrp="1"/>
          </p:cNvSpPr>
          <p:nvPr>
            <p:ph type="body" sz="quarter" idx="1"/>
          </p:nvPr>
        </p:nvSpPr>
        <p:spPr>
          <a:xfrm>
            <a:off x="1143000" y="3602037"/>
            <a:ext cx="6858000" cy="1655763"/>
          </a:xfrm>
          <a:prstGeom prst="rect">
            <a:avLst/>
          </a:prstGeom>
        </p:spPr>
        <p:txBody>
          <a:bodyPr/>
          <a:lstStyle>
            <a:lvl1pPr marL="0" indent="0" algn="ctr" defTabSz="685800">
              <a:lnSpc>
                <a:spcPct val="90000"/>
              </a:lnSpc>
              <a:buSzTx/>
              <a:buFontTx/>
              <a:buNone/>
              <a:defRPr sz="1800"/>
            </a:lvl1pPr>
            <a:lvl2pPr marL="0" indent="342900" algn="ctr" defTabSz="685800">
              <a:lnSpc>
                <a:spcPct val="90000"/>
              </a:lnSpc>
              <a:buSzTx/>
              <a:buFontTx/>
              <a:buNone/>
              <a:defRPr sz="1800"/>
            </a:lvl2pPr>
            <a:lvl3pPr marL="0" indent="685800" algn="ctr" defTabSz="685800">
              <a:lnSpc>
                <a:spcPct val="90000"/>
              </a:lnSpc>
              <a:buSzTx/>
              <a:buFontTx/>
              <a:buNone/>
              <a:defRPr sz="1800"/>
            </a:lvl3pPr>
            <a:lvl4pPr marL="0" indent="1028700" algn="ctr" defTabSz="685800">
              <a:lnSpc>
                <a:spcPct val="90000"/>
              </a:lnSpc>
              <a:buSzTx/>
              <a:buFontTx/>
              <a:buNone/>
              <a:defRPr sz="1800"/>
            </a:lvl4pPr>
            <a:lvl5pPr marL="0" indent="1371600" algn="ctr" defTabSz="685800">
              <a:lnSpc>
                <a:spcPct val="90000"/>
              </a:lnSpc>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28650" y="365125"/>
            <a:ext cx="7886700" cy="1325564"/>
          </a:xfrm>
          <a:prstGeom prst="rect">
            <a:avLst/>
          </a:prstGeom>
        </p:spPr>
        <p:txBody>
          <a:bodyPr/>
          <a:lstStyle>
            <a:lvl1pPr algn="l" defTabSz="685800">
              <a:lnSpc>
                <a:spcPct val="90000"/>
              </a:lnSpc>
              <a:defRPr sz="3300">
                <a:latin typeface="Calibri Light"/>
                <a:ea typeface="Calibri Light"/>
                <a:cs typeface="Calibri Light"/>
                <a:sym typeface="Calibri Light"/>
              </a:defRPr>
            </a:lvl1pPr>
          </a:lstStyle>
          <a:p>
            <a:r>
              <a:t>Title Text</a:t>
            </a:r>
          </a:p>
        </p:txBody>
      </p:sp>
      <p:sp>
        <p:nvSpPr>
          <p:cNvPr id="102" name="Body Level One…"/>
          <p:cNvSpPr txBox="1">
            <a:spLocks noGrp="1"/>
          </p:cNvSpPr>
          <p:nvPr>
            <p:ph type="body" idx="1"/>
          </p:nvPr>
        </p:nvSpPr>
        <p:spPr>
          <a:xfrm>
            <a:off x="628650" y="1825625"/>
            <a:ext cx="7886700" cy="4351338"/>
          </a:xfrm>
          <a:prstGeom prst="rect">
            <a:avLst/>
          </a:prstGeom>
        </p:spPr>
        <p:txBody>
          <a:bodyPr/>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23887" y="1709739"/>
            <a:ext cx="7886701" cy="2852737"/>
          </a:xfrm>
          <a:prstGeom prst="rect">
            <a:avLst/>
          </a:prstGeom>
        </p:spPr>
        <p:txBody>
          <a:bodyPr anchor="b"/>
          <a:lstStyle>
            <a:lvl1pPr algn="l" defTabSz="685800">
              <a:lnSpc>
                <a:spcPct val="90000"/>
              </a:lnSpc>
              <a:defRPr sz="4500">
                <a:latin typeface="Calibri Light"/>
                <a:ea typeface="Calibri Light"/>
                <a:cs typeface="Calibri Light"/>
                <a:sym typeface="Calibri Light"/>
              </a:defRPr>
            </a:lvl1pPr>
          </a:lstStyle>
          <a:p>
            <a:r>
              <a:t>Title Text</a:t>
            </a:r>
          </a:p>
        </p:txBody>
      </p:sp>
      <p:sp>
        <p:nvSpPr>
          <p:cNvPr id="111" name="Body Level One…"/>
          <p:cNvSpPr txBox="1">
            <a:spLocks noGrp="1"/>
          </p:cNvSpPr>
          <p:nvPr>
            <p:ph type="body" sz="quarter" idx="1"/>
          </p:nvPr>
        </p:nvSpPr>
        <p:spPr>
          <a:xfrm>
            <a:off x="623887" y="4589464"/>
            <a:ext cx="7886701" cy="1500188"/>
          </a:xfrm>
          <a:prstGeom prst="rect">
            <a:avLst/>
          </a:prstGeom>
        </p:spPr>
        <p:txBody>
          <a:bodyPr/>
          <a:lstStyle>
            <a:lvl1pPr marL="0" indent="0" defTabSz="685800">
              <a:lnSpc>
                <a:spcPct val="90000"/>
              </a:lnSpc>
              <a:buSzTx/>
              <a:buFontTx/>
              <a:buNone/>
              <a:defRPr sz="1800">
                <a:solidFill>
                  <a:srgbClr val="888888"/>
                </a:solidFill>
              </a:defRPr>
            </a:lvl1pPr>
            <a:lvl2pPr marL="0" indent="342900" defTabSz="685800">
              <a:lnSpc>
                <a:spcPct val="90000"/>
              </a:lnSpc>
              <a:buSzTx/>
              <a:buFontTx/>
              <a:buNone/>
              <a:defRPr sz="1800">
                <a:solidFill>
                  <a:srgbClr val="888888"/>
                </a:solidFill>
              </a:defRPr>
            </a:lvl2pPr>
            <a:lvl3pPr marL="0" indent="685800" defTabSz="685800">
              <a:lnSpc>
                <a:spcPct val="90000"/>
              </a:lnSpc>
              <a:buSzTx/>
              <a:buFontTx/>
              <a:buNone/>
              <a:defRPr sz="1800">
                <a:solidFill>
                  <a:srgbClr val="888888"/>
                </a:solidFill>
              </a:defRPr>
            </a:lvl3pPr>
            <a:lvl4pPr marL="0" indent="1028700" defTabSz="685800">
              <a:lnSpc>
                <a:spcPct val="90000"/>
              </a:lnSpc>
              <a:buSzTx/>
              <a:buFontTx/>
              <a:buNone/>
              <a:defRPr sz="1800">
                <a:solidFill>
                  <a:srgbClr val="888888"/>
                </a:solidFill>
              </a:defRPr>
            </a:lvl4pPr>
            <a:lvl5pPr marL="0" indent="1371600" defTabSz="685800">
              <a:lnSpc>
                <a:spcPct val="90000"/>
              </a:lnSpc>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628650" y="365125"/>
            <a:ext cx="7886700" cy="1325564"/>
          </a:xfrm>
          <a:prstGeom prst="rect">
            <a:avLst/>
          </a:prstGeom>
        </p:spPr>
        <p:txBody>
          <a:bodyPr/>
          <a:lstStyle>
            <a:lvl1pPr algn="l" defTabSz="685800">
              <a:lnSpc>
                <a:spcPct val="90000"/>
              </a:lnSpc>
              <a:defRPr sz="3300">
                <a:latin typeface="Calibri Light"/>
                <a:ea typeface="Calibri Light"/>
                <a:cs typeface="Calibri Light"/>
                <a:sym typeface="Calibri Light"/>
              </a:defRPr>
            </a:lvl1pPr>
          </a:lstStyle>
          <a:p>
            <a:r>
              <a:t>Title Text</a:t>
            </a:r>
          </a:p>
        </p:txBody>
      </p:sp>
      <p:sp>
        <p:nvSpPr>
          <p:cNvPr id="120" name="Body Level One…"/>
          <p:cNvSpPr txBox="1">
            <a:spLocks noGrp="1"/>
          </p:cNvSpPr>
          <p:nvPr>
            <p:ph type="body" sz="half" idx="1"/>
          </p:nvPr>
        </p:nvSpPr>
        <p:spPr>
          <a:xfrm>
            <a:off x="628650" y="1825625"/>
            <a:ext cx="3886200" cy="4351338"/>
          </a:xfrm>
          <a:prstGeom prst="rect">
            <a:avLst/>
          </a:prstGeom>
        </p:spPr>
        <p:txBody>
          <a:bodyPr/>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629841" y="365125"/>
            <a:ext cx="7886701" cy="1325564"/>
          </a:xfrm>
          <a:prstGeom prst="rect">
            <a:avLst/>
          </a:prstGeom>
        </p:spPr>
        <p:txBody>
          <a:bodyPr/>
          <a:lstStyle>
            <a:lvl1pPr algn="l" defTabSz="685800">
              <a:lnSpc>
                <a:spcPct val="90000"/>
              </a:lnSpc>
              <a:defRPr sz="3300">
                <a:latin typeface="Calibri Light"/>
                <a:ea typeface="Calibri Light"/>
                <a:cs typeface="Calibri Light"/>
                <a:sym typeface="Calibri Light"/>
              </a:defRPr>
            </a:lvl1pPr>
          </a:lstStyle>
          <a:p>
            <a:r>
              <a:t>Title Text</a:t>
            </a:r>
          </a:p>
        </p:txBody>
      </p:sp>
      <p:sp>
        <p:nvSpPr>
          <p:cNvPr id="129" name="Body Level One…"/>
          <p:cNvSpPr txBox="1">
            <a:spLocks noGrp="1"/>
          </p:cNvSpPr>
          <p:nvPr>
            <p:ph type="body" sz="quarter" idx="1"/>
          </p:nvPr>
        </p:nvSpPr>
        <p:spPr>
          <a:xfrm>
            <a:off x="629841" y="1681163"/>
            <a:ext cx="3868341" cy="823913"/>
          </a:xfrm>
          <a:prstGeom prst="rect">
            <a:avLst/>
          </a:prstGeom>
        </p:spPr>
        <p:txBody>
          <a:bodyPr anchor="b"/>
          <a:lstStyle>
            <a:lvl1pPr marL="0" indent="0" defTabSz="685800">
              <a:lnSpc>
                <a:spcPct val="90000"/>
              </a:lnSpc>
              <a:buSzTx/>
              <a:buFontTx/>
              <a:buNone/>
              <a:defRPr sz="1800" b="1"/>
            </a:lvl1pPr>
            <a:lvl2pPr marL="0" indent="342900" defTabSz="685800">
              <a:lnSpc>
                <a:spcPct val="90000"/>
              </a:lnSpc>
              <a:buSzTx/>
              <a:buFontTx/>
              <a:buNone/>
              <a:defRPr sz="1800" b="1"/>
            </a:lvl2pPr>
            <a:lvl3pPr marL="0" indent="685800" defTabSz="685800">
              <a:lnSpc>
                <a:spcPct val="90000"/>
              </a:lnSpc>
              <a:buSzTx/>
              <a:buFontTx/>
              <a:buNone/>
              <a:defRPr sz="1800" b="1"/>
            </a:lvl3pPr>
            <a:lvl4pPr marL="0" indent="1028700" defTabSz="685800">
              <a:lnSpc>
                <a:spcPct val="90000"/>
              </a:lnSpc>
              <a:buSzTx/>
              <a:buFontTx/>
              <a:buNone/>
              <a:defRPr sz="1800" b="1"/>
            </a:lvl4pPr>
            <a:lvl5pPr marL="0" indent="1371600" defTabSz="685800">
              <a:lnSpc>
                <a:spcPct val="90000"/>
              </a:lnSpc>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quarter" idx="13"/>
          </p:nvPr>
        </p:nvSpPr>
        <p:spPr>
          <a:xfrm>
            <a:off x="4629150" y="1681163"/>
            <a:ext cx="3887392" cy="823913"/>
          </a:xfrm>
          <a:prstGeom prst="rect">
            <a:avLst/>
          </a:prstGeom>
        </p:spPr>
        <p:txBody>
          <a:bodyPr anchor="b"/>
          <a:lstStyle/>
          <a:p>
            <a:pPr marL="0" indent="0" defTabSz="685800">
              <a:lnSpc>
                <a:spcPct val="90000"/>
              </a:lnSpc>
              <a:buSzTx/>
              <a:buFontTx/>
              <a:buNone/>
              <a:defRPr sz="1800" b="1"/>
            </a:pPr>
            <a:endParaRPr/>
          </a:p>
        </p:txBody>
      </p:sp>
      <p:sp>
        <p:nvSpPr>
          <p:cNvPr id="131"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628650" y="365125"/>
            <a:ext cx="7886700" cy="1325564"/>
          </a:xfrm>
          <a:prstGeom prst="rect">
            <a:avLst/>
          </a:prstGeom>
        </p:spPr>
        <p:txBody>
          <a:bodyPr/>
          <a:lstStyle>
            <a:lvl1pPr algn="l" defTabSz="685800">
              <a:lnSpc>
                <a:spcPct val="90000"/>
              </a:lnSpc>
              <a:defRPr sz="3300">
                <a:latin typeface="Calibri Light"/>
                <a:ea typeface="Calibri Light"/>
                <a:cs typeface="Calibri Light"/>
                <a:sym typeface="Calibri Light"/>
              </a:defRPr>
            </a:lvl1pPr>
          </a:lstStyle>
          <a:p>
            <a:r>
              <a:t>Title Text</a:t>
            </a:r>
          </a:p>
        </p:txBody>
      </p:sp>
      <p:sp>
        <p:nvSpPr>
          <p:cNvPr id="139"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29841" y="457200"/>
            <a:ext cx="2949178" cy="1600200"/>
          </a:xfrm>
          <a:prstGeom prst="rect">
            <a:avLst/>
          </a:prstGeom>
        </p:spPr>
        <p:txBody>
          <a:bodyPr anchor="b"/>
          <a:lstStyle>
            <a:lvl1pPr algn="l" defTabSz="685800">
              <a:lnSpc>
                <a:spcPct val="90000"/>
              </a:lnSpc>
              <a:defRPr sz="2400">
                <a:latin typeface="Calibri Light"/>
                <a:ea typeface="Calibri Light"/>
                <a:cs typeface="Calibri Light"/>
                <a:sym typeface="Calibri Light"/>
              </a:defRPr>
            </a:lvl1pPr>
          </a:lstStyle>
          <a:p>
            <a:r>
              <a:t>Title Text</a:t>
            </a:r>
          </a:p>
        </p:txBody>
      </p:sp>
      <p:sp>
        <p:nvSpPr>
          <p:cNvPr id="154" name="Body Level One…"/>
          <p:cNvSpPr txBox="1">
            <a:spLocks noGrp="1"/>
          </p:cNvSpPr>
          <p:nvPr>
            <p:ph type="body" sz="half" idx="1"/>
          </p:nvPr>
        </p:nvSpPr>
        <p:spPr>
          <a:xfrm>
            <a:off x="3887391" y="987425"/>
            <a:ext cx="4629151" cy="4873626"/>
          </a:xfrm>
          <a:prstGeom prst="rect">
            <a:avLst/>
          </a:prstGeom>
        </p:spPr>
        <p:txBody>
          <a:bodyPr/>
          <a:lstStyle>
            <a:lvl1pPr marL="171450" indent="-171450" defTabSz="685800">
              <a:lnSpc>
                <a:spcPct val="90000"/>
              </a:lnSpc>
              <a:defRPr sz="2400"/>
            </a:lvl1pPr>
            <a:lvl2pPr marL="538842" indent="-195942" defTabSz="685800">
              <a:lnSpc>
                <a:spcPct val="90000"/>
              </a:lnSpc>
              <a:buChar char="•"/>
              <a:defRPr sz="2400"/>
            </a:lvl2pPr>
            <a:lvl3pPr marL="914400" indent="-228600" defTabSz="685800">
              <a:lnSpc>
                <a:spcPct val="90000"/>
              </a:lnSpc>
              <a:defRPr sz="2400"/>
            </a:lvl3pPr>
            <a:lvl4pPr marL="1303019" indent="-274319" defTabSz="685800">
              <a:lnSpc>
                <a:spcPct val="90000"/>
              </a:lnSpc>
              <a:buChar char="•"/>
              <a:defRPr sz="2400"/>
            </a:lvl4pPr>
            <a:lvl5pPr marL="1645920" indent="-274320" defTabSz="685800">
              <a:lnSpc>
                <a:spcPct val="90000"/>
              </a:lnSpc>
              <a:buChar char="•"/>
              <a:defRPr sz="2400"/>
            </a:lvl5pPr>
          </a:lstStyle>
          <a:p>
            <a:r>
              <a:t>Body Level One</a:t>
            </a:r>
          </a:p>
          <a:p>
            <a:pPr lvl="1"/>
            <a:r>
              <a:t>Body Level Two</a:t>
            </a:r>
          </a:p>
          <a:p>
            <a:pPr lvl="2"/>
            <a:r>
              <a:t>Body Level Three</a:t>
            </a:r>
          </a:p>
          <a:p>
            <a:pPr lvl="3"/>
            <a:r>
              <a:t>Body Level Four</a:t>
            </a:r>
          </a:p>
          <a:p>
            <a:pPr lvl="4"/>
            <a:r>
              <a:t>Body Level Five</a:t>
            </a:r>
          </a:p>
        </p:txBody>
      </p:sp>
      <p:sp>
        <p:nvSpPr>
          <p:cNvPr id="155" name="Text Placeholder 3"/>
          <p:cNvSpPr>
            <a:spLocks noGrp="1"/>
          </p:cNvSpPr>
          <p:nvPr>
            <p:ph type="body" sz="quarter" idx="13"/>
          </p:nvPr>
        </p:nvSpPr>
        <p:spPr>
          <a:xfrm>
            <a:off x="629840" y="2057400"/>
            <a:ext cx="2949180" cy="3811588"/>
          </a:xfrm>
          <a:prstGeom prst="rect">
            <a:avLst/>
          </a:prstGeom>
        </p:spPr>
        <p:txBody>
          <a:bodyPr/>
          <a:lstStyle/>
          <a:p>
            <a:pPr marL="0" indent="0" defTabSz="685800">
              <a:lnSpc>
                <a:spcPct val="90000"/>
              </a:lnSpc>
              <a:buSzTx/>
              <a:buFontTx/>
              <a:buNone/>
              <a:defRPr sz="1200"/>
            </a:pPr>
            <a:endParaRPr/>
          </a:p>
        </p:txBody>
      </p:sp>
      <p:sp>
        <p:nvSpPr>
          <p:cNvPr id="156"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629841" y="457200"/>
            <a:ext cx="2949178" cy="1600200"/>
          </a:xfrm>
          <a:prstGeom prst="rect">
            <a:avLst/>
          </a:prstGeom>
        </p:spPr>
        <p:txBody>
          <a:bodyPr anchor="b"/>
          <a:lstStyle>
            <a:lvl1pPr algn="l" defTabSz="685800">
              <a:lnSpc>
                <a:spcPct val="90000"/>
              </a:lnSpc>
              <a:defRPr sz="2400">
                <a:latin typeface="Calibri Light"/>
                <a:ea typeface="Calibri Light"/>
                <a:cs typeface="Calibri Light"/>
                <a:sym typeface="Calibri Light"/>
              </a:defRPr>
            </a:lvl1pPr>
          </a:lstStyle>
          <a:p>
            <a:r>
              <a:t>Title Text</a:t>
            </a:r>
          </a:p>
        </p:txBody>
      </p:sp>
      <p:sp>
        <p:nvSpPr>
          <p:cNvPr id="164"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165" name="Body Level One…"/>
          <p:cNvSpPr txBox="1">
            <a:spLocks noGrp="1"/>
          </p:cNvSpPr>
          <p:nvPr>
            <p:ph type="body" sz="quarter" idx="1"/>
          </p:nvPr>
        </p:nvSpPr>
        <p:spPr>
          <a:xfrm>
            <a:off x="629841" y="2057400"/>
            <a:ext cx="2949178" cy="3811588"/>
          </a:xfrm>
          <a:prstGeom prst="rect">
            <a:avLst/>
          </a:prstGeom>
        </p:spPr>
        <p:txBody>
          <a:bodyPr/>
          <a:lstStyle>
            <a:lvl1pPr marL="0" indent="0" defTabSz="685800">
              <a:lnSpc>
                <a:spcPct val="90000"/>
              </a:lnSpc>
              <a:buSzTx/>
              <a:buFontTx/>
              <a:buNone/>
              <a:defRPr sz="1200"/>
            </a:lvl1pPr>
            <a:lvl2pPr marL="0" indent="342900" defTabSz="685800">
              <a:lnSpc>
                <a:spcPct val="90000"/>
              </a:lnSpc>
              <a:buSzTx/>
              <a:buFontTx/>
              <a:buNone/>
              <a:defRPr sz="1200"/>
            </a:lvl2pPr>
            <a:lvl3pPr marL="0" indent="685800" defTabSz="685800">
              <a:lnSpc>
                <a:spcPct val="90000"/>
              </a:lnSpc>
              <a:buSzTx/>
              <a:buFontTx/>
              <a:buNone/>
              <a:defRPr sz="1200"/>
            </a:lvl3pPr>
            <a:lvl4pPr marL="0" indent="1028700" defTabSz="685800">
              <a:lnSpc>
                <a:spcPct val="90000"/>
              </a:lnSpc>
              <a:buSzTx/>
              <a:buFontTx/>
              <a:buNone/>
              <a:defRPr sz="1200"/>
            </a:lvl4pPr>
            <a:lvl5pPr marL="0" indent="1371600" defTabSz="685800">
              <a:lnSpc>
                <a:spcPct val="90000"/>
              </a:lnSpc>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1143000" y="1122362"/>
            <a:ext cx="6858000" cy="2387601"/>
          </a:xfrm>
          <a:prstGeom prst="rect">
            <a:avLst/>
          </a:prstGeom>
        </p:spPr>
        <p:txBody>
          <a:bodyPr anchor="b"/>
          <a:lstStyle>
            <a:lvl1pPr defTabSz="685800">
              <a:lnSpc>
                <a:spcPct val="90000"/>
              </a:lnSpc>
              <a:defRPr sz="4500">
                <a:latin typeface="Calibri Light"/>
                <a:ea typeface="Calibri Light"/>
                <a:cs typeface="Calibri Light"/>
                <a:sym typeface="Calibri Light"/>
              </a:defRPr>
            </a:lvl1pPr>
          </a:lstStyle>
          <a:p>
            <a:r>
              <a:t>Title Text</a:t>
            </a:r>
          </a:p>
        </p:txBody>
      </p:sp>
      <p:sp>
        <p:nvSpPr>
          <p:cNvPr id="174" name="Body Level One…"/>
          <p:cNvSpPr txBox="1">
            <a:spLocks noGrp="1"/>
          </p:cNvSpPr>
          <p:nvPr>
            <p:ph type="body" sz="quarter" idx="1"/>
          </p:nvPr>
        </p:nvSpPr>
        <p:spPr>
          <a:xfrm>
            <a:off x="1143000" y="3602037"/>
            <a:ext cx="6858000" cy="1655763"/>
          </a:xfrm>
          <a:prstGeom prst="rect">
            <a:avLst/>
          </a:prstGeom>
        </p:spPr>
        <p:txBody>
          <a:bodyPr/>
          <a:lstStyle>
            <a:lvl1pPr marL="0" indent="0" algn="ctr" defTabSz="685800">
              <a:lnSpc>
                <a:spcPct val="90000"/>
              </a:lnSpc>
              <a:buSzTx/>
              <a:buFontTx/>
              <a:buNone/>
              <a:defRPr sz="1800"/>
            </a:lvl1pPr>
            <a:lvl2pPr marL="0" indent="342900" algn="ctr" defTabSz="685800">
              <a:lnSpc>
                <a:spcPct val="90000"/>
              </a:lnSpc>
              <a:buSzTx/>
              <a:buFontTx/>
              <a:buNone/>
              <a:defRPr sz="1800"/>
            </a:lvl2pPr>
            <a:lvl3pPr marL="0" indent="685800" algn="ctr" defTabSz="685800">
              <a:lnSpc>
                <a:spcPct val="90000"/>
              </a:lnSpc>
              <a:buSzTx/>
              <a:buFontTx/>
              <a:buNone/>
              <a:defRPr sz="1800"/>
            </a:lvl3pPr>
            <a:lvl4pPr marL="0" indent="1028700" algn="ctr" defTabSz="685800">
              <a:lnSpc>
                <a:spcPct val="90000"/>
              </a:lnSpc>
              <a:buSzTx/>
              <a:buFontTx/>
              <a:buNone/>
              <a:defRPr sz="1800"/>
            </a:lvl4pPr>
            <a:lvl5pPr marL="0" indent="1371600" algn="ctr" defTabSz="685800">
              <a:lnSpc>
                <a:spcPct val="90000"/>
              </a:lnSpc>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628650" y="365125"/>
            <a:ext cx="7886700" cy="1325564"/>
          </a:xfrm>
          <a:prstGeom prst="rect">
            <a:avLst/>
          </a:prstGeom>
        </p:spPr>
        <p:txBody>
          <a:bodyPr/>
          <a:lstStyle>
            <a:lvl1pPr algn="l" defTabSz="685800">
              <a:lnSpc>
                <a:spcPct val="90000"/>
              </a:lnSpc>
              <a:defRPr sz="3300">
                <a:latin typeface="Calibri Light"/>
                <a:ea typeface="Calibri Light"/>
                <a:cs typeface="Calibri Light"/>
                <a:sym typeface="Calibri Light"/>
              </a:defRPr>
            </a:lvl1pPr>
          </a:lstStyle>
          <a:p>
            <a:r>
              <a:t>Title Text</a:t>
            </a:r>
          </a:p>
        </p:txBody>
      </p:sp>
      <p:sp>
        <p:nvSpPr>
          <p:cNvPr id="183" name="Body Level One…"/>
          <p:cNvSpPr txBox="1">
            <a:spLocks noGrp="1"/>
          </p:cNvSpPr>
          <p:nvPr>
            <p:ph type="body" idx="1"/>
          </p:nvPr>
        </p:nvSpPr>
        <p:spPr>
          <a:xfrm>
            <a:off x="628650" y="1825625"/>
            <a:ext cx="7886700" cy="4351338"/>
          </a:xfrm>
          <a:prstGeom prst="rect">
            <a:avLst/>
          </a:prstGeom>
        </p:spPr>
        <p:txBody>
          <a:bodyPr/>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23887" y="1709739"/>
            <a:ext cx="7886701" cy="2852737"/>
          </a:xfrm>
          <a:prstGeom prst="rect">
            <a:avLst/>
          </a:prstGeom>
        </p:spPr>
        <p:txBody>
          <a:bodyPr anchor="b"/>
          <a:lstStyle>
            <a:lvl1pPr algn="l" defTabSz="685800">
              <a:lnSpc>
                <a:spcPct val="90000"/>
              </a:lnSpc>
              <a:defRPr sz="4500">
                <a:latin typeface="Calibri Light"/>
                <a:ea typeface="Calibri Light"/>
                <a:cs typeface="Calibri Light"/>
                <a:sym typeface="Calibri Light"/>
              </a:defRPr>
            </a:lvl1pPr>
          </a:lstStyle>
          <a:p>
            <a:r>
              <a:t>Title Text</a:t>
            </a:r>
          </a:p>
        </p:txBody>
      </p:sp>
      <p:sp>
        <p:nvSpPr>
          <p:cNvPr id="192" name="Body Level One…"/>
          <p:cNvSpPr txBox="1">
            <a:spLocks noGrp="1"/>
          </p:cNvSpPr>
          <p:nvPr>
            <p:ph type="body" sz="quarter" idx="1"/>
          </p:nvPr>
        </p:nvSpPr>
        <p:spPr>
          <a:xfrm>
            <a:off x="623887" y="4589464"/>
            <a:ext cx="7886701" cy="1500188"/>
          </a:xfrm>
          <a:prstGeom prst="rect">
            <a:avLst/>
          </a:prstGeom>
        </p:spPr>
        <p:txBody>
          <a:bodyPr/>
          <a:lstStyle>
            <a:lvl1pPr marL="0" indent="0" defTabSz="685800">
              <a:lnSpc>
                <a:spcPct val="90000"/>
              </a:lnSpc>
              <a:buSzTx/>
              <a:buFontTx/>
              <a:buNone/>
              <a:defRPr sz="1800">
                <a:solidFill>
                  <a:srgbClr val="888888"/>
                </a:solidFill>
              </a:defRPr>
            </a:lvl1pPr>
            <a:lvl2pPr marL="0" indent="342900" defTabSz="685800">
              <a:lnSpc>
                <a:spcPct val="90000"/>
              </a:lnSpc>
              <a:buSzTx/>
              <a:buFontTx/>
              <a:buNone/>
              <a:defRPr sz="1800">
                <a:solidFill>
                  <a:srgbClr val="888888"/>
                </a:solidFill>
              </a:defRPr>
            </a:lvl2pPr>
            <a:lvl3pPr marL="0" indent="685800" defTabSz="685800">
              <a:lnSpc>
                <a:spcPct val="90000"/>
              </a:lnSpc>
              <a:buSzTx/>
              <a:buFontTx/>
              <a:buNone/>
              <a:defRPr sz="1800">
                <a:solidFill>
                  <a:srgbClr val="888888"/>
                </a:solidFill>
              </a:defRPr>
            </a:lvl3pPr>
            <a:lvl4pPr marL="0" indent="1028700" defTabSz="685800">
              <a:lnSpc>
                <a:spcPct val="90000"/>
              </a:lnSpc>
              <a:buSzTx/>
              <a:buFontTx/>
              <a:buNone/>
              <a:defRPr sz="1800">
                <a:solidFill>
                  <a:srgbClr val="888888"/>
                </a:solidFill>
              </a:defRPr>
            </a:lvl4pPr>
            <a:lvl5pPr marL="0" indent="1371600" defTabSz="685800">
              <a:lnSpc>
                <a:spcPct val="90000"/>
              </a:lnSpc>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628650" y="365125"/>
            <a:ext cx="7886700" cy="1325564"/>
          </a:xfrm>
          <a:prstGeom prst="rect">
            <a:avLst/>
          </a:prstGeom>
        </p:spPr>
        <p:txBody>
          <a:bodyPr/>
          <a:lstStyle>
            <a:lvl1pPr algn="l" defTabSz="685800">
              <a:lnSpc>
                <a:spcPct val="90000"/>
              </a:lnSpc>
              <a:defRPr sz="3300">
                <a:latin typeface="Calibri Light"/>
                <a:ea typeface="Calibri Light"/>
                <a:cs typeface="Calibri Light"/>
                <a:sym typeface="Calibri Light"/>
              </a:defRPr>
            </a:lvl1pPr>
          </a:lstStyle>
          <a:p>
            <a:r>
              <a:t>Title Text</a:t>
            </a:r>
          </a:p>
        </p:txBody>
      </p:sp>
      <p:sp>
        <p:nvSpPr>
          <p:cNvPr id="201" name="Body Level One…"/>
          <p:cNvSpPr txBox="1">
            <a:spLocks noGrp="1"/>
          </p:cNvSpPr>
          <p:nvPr>
            <p:ph type="body" sz="half" idx="1"/>
          </p:nvPr>
        </p:nvSpPr>
        <p:spPr>
          <a:xfrm>
            <a:off x="628650" y="1825625"/>
            <a:ext cx="3886200" cy="4351338"/>
          </a:xfrm>
          <a:prstGeom prst="rect">
            <a:avLst/>
          </a:prstGeom>
        </p:spPr>
        <p:txBody>
          <a:bodyPr/>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305657" indent="-276957" defTabSz="685800">
              <a:lnSpc>
                <a:spcPct val="90000"/>
              </a:lnSpc>
              <a:buChar char="•"/>
              <a:defRPr sz="2100"/>
            </a:lvl4pPr>
            <a:lvl5pPr marL="1648557" indent="-276957" defTabSz="685800">
              <a:lnSpc>
                <a:spcPct val="90000"/>
              </a:lnSpc>
              <a:buChar char="•"/>
              <a:defRPr sz="2100"/>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629841" y="365125"/>
            <a:ext cx="7886701" cy="1325564"/>
          </a:xfrm>
          <a:prstGeom prst="rect">
            <a:avLst/>
          </a:prstGeom>
        </p:spPr>
        <p:txBody>
          <a:bodyPr/>
          <a:lstStyle>
            <a:lvl1pPr algn="l" defTabSz="685800">
              <a:lnSpc>
                <a:spcPct val="90000"/>
              </a:lnSpc>
              <a:defRPr sz="3300">
                <a:latin typeface="Calibri Light"/>
                <a:ea typeface="Calibri Light"/>
                <a:cs typeface="Calibri Light"/>
                <a:sym typeface="Calibri Light"/>
              </a:defRPr>
            </a:lvl1pPr>
          </a:lstStyle>
          <a:p>
            <a:r>
              <a:t>Title Text</a:t>
            </a:r>
          </a:p>
        </p:txBody>
      </p:sp>
      <p:sp>
        <p:nvSpPr>
          <p:cNvPr id="210" name="Body Level One…"/>
          <p:cNvSpPr txBox="1">
            <a:spLocks noGrp="1"/>
          </p:cNvSpPr>
          <p:nvPr>
            <p:ph type="body" sz="quarter" idx="1"/>
          </p:nvPr>
        </p:nvSpPr>
        <p:spPr>
          <a:xfrm>
            <a:off x="629841" y="1681163"/>
            <a:ext cx="3868341" cy="823913"/>
          </a:xfrm>
          <a:prstGeom prst="rect">
            <a:avLst/>
          </a:prstGeom>
        </p:spPr>
        <p:txBody>
          <a:bodyPr anchor="b"/>
          <a:lstStyle>
            <a:lvl1pPr marL="0" indent="0" defTabSz="685800">
              <a:lnSpc>
                <a:spcPct val="90000"/>
              </a:lnSpc>
              <a:buSzTx/>
              <a:buFontTx/>
              <a:buNone/>
              <a:defRPr sz="1800" b="1"/>
            </a:lvl1pPr>
            <a:lvl2pPr marL="0" indent="342900" defTabSz="685800">
              <a:lnSpc>
                <a:spcPct val="90000"/>
              </a:lnSpc>
              <a:buSzTx/>
              <a:buFontTx/>
              <a:buNone/>
              <a:defRPr sz="1800" b="1"/>
            </a:lvl2pPr>
            <a:lvl3pPr marL="0" indent="685800" defTabSz="685800">
              <a:lnSpc>
                <a:spcPct val="90000"/>
              </a:lnSpc>
              <a:buSzTx/>
              <a:buFontTx/>
              <a:buNone/>
              <a:defRPr sz="1800" b="1"/>
            </a:lvl3pPr>
            <a:lvl4pPr marL="0" indent="1028700" defTabSz="685800">
              <a:lnSpc>
                <a:spcPct val="90000"/>
              </a:lnSpc>
              <a:buSzTx/>
              <a:buFontTx/>
              <a:buNone/>
              <a:defRPr sz="1800" b="1"/>
            </a:lvl4pPr>
            <a:lvl5pPr marL="0" indent="1371600" defTabSz="685800">
              <a:lnSpc>
                <a:spcPct val="90000"/>
              </a:lnSpc>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211" name="Text Placeholder 4"/>
          <p:cNvSpPr>
            <a:spLocks noGrp="1"/>
          </p:cNvSpPr>
          <p:nvPr>
            <p:ph type="body" sz="quarter" idx="13"/>
          </p:nvPr>
        </p:nvSpPr>
        <p:spPr>
          <a:xfrm>
            <a:off x="4629150" y="1681163"/>
            <a:ext cx="3887392" cy="823913"/>
          </a:xfrm>
          <a:prstGeom prst="rect">
            <a:avLst/>
          </a:prstGeom>
        </p:spPr>
        <p:txBody>
          <a:bodyPr anchor="b"/>
          <a:lstStyle/>
          <a:p>
            <a:pPr marL="0" indent="0" defTabSz="685800">
              <a:lnSpc>
                <a:spcPct val="90000"/>
              </a:lnSpc>
              <a:buSzTx/>
              <a:buFontTx/>
              <a:buNone/>
              <a:defRPr sz="1800" b="1"/>
            </a:pPr>
            <a:endParaRPr/>
          </a:p>
        </p:txBody>
      </p:sp>
      <p:sp>
        <p:nvSpPr>
          <p:cNvPr id="212"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19" name="Title Text"/>
          <p:cNvSpPr txBox="1">
            <a:spLocks noGrp="1"/>
          </p:cNvSpPr>
          <p:nvPr>
            <p:ph type="title"/>
          </p:nvPr>
        </p:nvSpPr>
        <p:spPr>
          <a:xfrm>
            <a:off x="628650" y="365125"/>
            <a:ext cx="7886700" cy="1325564"/>
          </a:xfrm>
          <a:prstGeom prst="rect">
            <a:avLst/>
          </a:prstGeom>
        </p:spPr>
        <p:txBody>
          <a:bodyPr/>
          <a:lstStyle>
            <a:lvl1pPr algn="l" defTabSz="685800">
              <a:lnSpc>
                <a:spcPct val="90000"/>
              </a:lnSpc>
              <a:defRPr sz="3300">
                <a:latin typeface="Calibri Light"/>
                <a:ea typeface="Calibri Light"/>
                <a:cs typeface="Calibri Light"/>
                <a:sym typeface="Calibri Light"/>
              </a:defRPr>
            </a:lvl1pPr>
          </a:lstStyle>
          <a:p>
            <a:r>
              <a:t>Title Text</a:t>
            </a:r>
          </a:p>
        </p:txBody>
      </p:sp>
      <p:sp>
        <p:nvSpPr>
          <p:cNvPr id="220"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7"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29841" y="457200"/>
            <a:ext cx="2949178" cy="1600200"/>
          </a:xfrm>
          <a:prstGeom prst="rect">
            <a:avLst/>
          </a:prstGeom>
        </p:spPr>
        <p:txBody>
          <a:bodyPr anchor="b"/>
          <a:lstStyle>
            <a:lvl1pPr algn="l" defTabSz="685800">
              <a:lnSpc>
                <a:spcPct val="90000"/>
              </a:lnSpc>
              <a:defRPr sz="2400">
                <a:latin typeface="Calibri Light"/>
                <a:ea typeface="Calibri Light"/>
                <a:cs typeface="Calibri Light"/>
                <a:sym typeface="Calibri Light"/>
              </a:defRPr>
            </a:lvl1pPr>
          </a:lstStyle>
          <a:p>
            <a:r>
              <a:t>Title Text</a:t>
            </a:r>
          </a:p>
        </p:txBody>
      </p:sp>
      <p:sp>
        <p:nvSpPr>
          <p:cNvPr id="235" name="Body Level One…"/>
          <p:cNvSpPr txBox="1">
            <a:spLocks noGrp="1"/>
          </p:cNvSpPr>
          <p:nvPr>
            <p:ph type="body" sz="half" idx="1"/>
          </p:nvPr>
        </p:nvSpPr>
        <p:spPr>
          <a:xfrm>
            <a:off x="3887391" y="987425"/>
            <a:ext cx="4629151" cy="4873626"/>
          </a:xfrm>
          <a:prstGeom prst="rect">
            <a:avLst/>
          </a:prstGeom>
        </p:spPr>
        <p:txBody>
          <a:bodyPr/>
          <a:lstStyle>
            <a:lvl1pPr marL="171450" indent="-171450" defTabSz="685800">
              <a:lnSpc>
                <a:spcPct val="90000"/>
              </a:lnSpc>
              <a:defRPr sz="2400"/>
            </a:lvl1pPr>
            <a:lvl2pPr marL="538842" indent="-195942" defTabSz="685800">
              <a:lnSpc>
                <a:spcPct val="90000"/>
              </a:lnSpc>
              <a:buChar char="•"/>
              <a:defRPr sz="2400"/>
            </a:lvl2pPr>
            <a:lvl3pPr marL="914400" indent="-228600" defTabSz="685800">
              <a:lnSpc>
                <a:spcPct val="90000"/>
              </a:lnSpc>
              <a:defRPr sz="2400"/>
            </a:lvl3pPr>
            <a:lvl4pPr marL="1303019" indent="-274319" defTabSz="685800">
              <a:lnSpc>
                <a:spcPct val="90000"/>
              </a:lnSpc>
              <a:buChar char="•"/>
              <a:defRPr sz="2400"/>
            </a:lvl4pPr>
            <a:lvl5pPr marL="1645920" indent="-274320" defTabSz="685800">
              <a:lnSpc>
                <a:spcPct val="90000"/>
              </a:lnSpc>
              <a:buChar char="•"/>
              <a:defRPr sz="2400"/>
            </a:lvl5pPr>
          </a:lstStyle>
          <a:p>
            <a:r>
              <a:t>Body Level One</a:t>
            </a:r>
          </a:p>
          <a:p>
            <a:pPr lvl="1"/>
            <a:r>
              <a:t>Body Level Two</a:t>
            </a:r>
          </a:p>
          <a:p>
            <a:pPr lvl="2"/>
            <a:r>
              <a:t>Body Level Three</a:t>
            </a:r>
          </a:p>
          <a:p>
            <a:pPr lvl="3"/>
            <a:r>
              <a:t>Body Level Four</a:t>
            </a:r>
          </a:p>
          <a:p>
            <a:pPr lvl="4"/>
            <a:r>
              <a:t>Body Level Five</a:t>
            </a:r>
          </a:p>
        </p:txBody>
      </p:sp>
      <p:sp>
        <p:nvSpPr>
          <p:cNvPr id="236" name="Text Placeholder 3"/>
          <p:cNvSpPr>
            <a:spLocks noGrp="1"/>
          </p:cNvSpPr>
          <p:nvPr>
            <p:ph type="body" sz="quarter" idx="13"/>
          </p:nvPr>
        </p:nvSpPr>
        <p:spPr>
          <a:xfrm>
            <a:off x="629840" y="2057400"/>
            <a:ext cx="2949180" cy="3811588"/>
          </a:xfrm>
          <a:prstGeom prst="rect">
            <a:avLst/>
          </a:prstGeom>
        </p:spPr>
        <p:txBody>
          <a:bodyPr/>
          <a:lstStyle/>
          <a:p>
            <a:pPr marL="0" indent="0" defTabSz="685800">
              <a:lnSpc>
                <a:spcPct val="90000"/>
              </a:lnSpc>
              <a:buSzTx/>
              <a:buFontTx/>
              <a:buNone/>
              <a:defRPr sz="1200"/>
            </a:pPr>
            <a:endParaRPr/>
          </a:p>
        </p:txBody>
      </p:sp>
      <p:sp>
        <p:nvSpPr>
          <p:cNvPr id="237"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29841" y="457200"/>
            <a:ext cx="2949178" cy="1600200"/>
          </a:xfrm>
          <a:prstGeom prst="rect">
            <a:avLst/>
          </a:prstGeom>
        </p:spPr>
        <p:txBody>
          <a:bodyPr anchor="b"/>
          <a:lstStyle>
            <a:lvl1pPr algn="l" defTabSz="685800">
              <a:lnSpc>
                <a:spcPct val="90000"/>
              </a:lnSpc>
              <a:defRPr sz="2400">
                <a:latin typeface="Calibri Light"/>
                <a:ea typeface="Calibri Light"/>
                <a:cs typeface="Calibri Light"/>
                <a:sym typeface="Calibri Light"/>
              </a:defRPr>
            </a:lvl1pPr>
          </a:lstStyle>
          <a:p>
            <a:r>
              <a:t>Title Text</a:t>
            </a:r>
          </a:p>
        </p:txBody>
      </p:sp>
      <p:sp>
        <p:nvSpPr>
          <p:cNvPr id="245"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246" name="Body Level One…"/>
          <p:cNvSpPr txBox="1">
            <a:spLocks noGrp="1"/>
          </p:cNvSpPr>
          <p:nvPr>
            <p:ph type="body" sz="quarter" idx="1"/>
          </p:nvPr>
        </p:nvSpPr>
        <p:spPr>
          <a:xfrm>
            <a:off x="629841" y="2057400"/>
            <a:ext cx="2949178" cy="3811588"/>
          </a:xfrm>
          <a:prstGeom prst="rect">
            <a:avLst/>
          </a:prstGeom>
        </p:spPr>
        <p:txBody>
          <a:bodyPr/>
          <a:lstStyle>
            <a:lvl1pPr marL="0" indent="0" defTabSz="685800">
              <a:lnSpc>
                <a:spcPct val="90000"/>
              </a:lnSpc>
              <a:buSzTx/>
              <a:buFontTx/>
              <a:buNone/>
              <a:defRPr sz="1200"/>
            </a:lvl1pPr>
            <a:lvl2pPr marL="0" indent="342900" defTabSz="685800">
              <a:lnSpc>
                <a:spcPct val="90000"/>
              </a:lnSpc>
              <a:buSzTx/>
              <a:buFontTx/>
              <a:buNone/>
              <a:defRPr sz="1200"/>
            </a:lvl2pPr>
            <a:lvl3pPr marL="0" indent="685800" defTabSz="685800">
              <a:lnSpc>
                <a:spcPct val="90000"/>
              </a:lnSpc>
              <a:buSzTx/>
              <a:buFontTx/>
              <a:buNone/>
              <a:defRPr sz="1200"/>
            </a:lvl3pPr>
            <a:lvl4pPr marL="0" indent="1028700" defTabSz="685800">
              <a:lnSpc>
                <a:spcPct val="90000"/>
              </a:lnSpc>
              <a:buSzTx/>
              <a:buFontTx/>
              <a:buNone/>
              <a:defRPr sz="1200"/>
            </a:lvl4pPr>
            <a:lvl5pPr marL="0" indent="1371600" defTabSz="685800">
              <a:lnSpc>
                <a:spcPct val="90000"/>
              </a:lnSpc>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8295347" y="6423344"/>
            <a:ext cx="220003" cy="231141"/>
          </a:xfrm>
          <a:prstGeom prst="rect">
            <a:avLst/>
          </a:prstGeom>
        </p:spPr>
        <p:txBody>
          <a:bodyPr/>
          <a:lstStyle>
            <a:lvl1pPr>
              <a:defRPr sz="900"/>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2"/>
          <p:cNvSpPr txBox="1"/>
          <p:nvPr/>
        </p:nvSpPr>
        <p:spPr>
          <a:xfrm>
            <a:off x="851551" y="1805104"/>
            <a:ext cx="7511234" cy="317779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34290" tIns="34290" rIns="34290" bIns="34290">
            <a:spAutoFit/>
          </a:bodyPr>
          <a:lstStyle/>
          <a:p>
            <a:pPr algn="ctr">
              <a:defRPr sz="3600" b="1" spc="38">
                <a:ln w="3175" cap="flat">
                  <a:solidFill>
                    <a:srgbClr val="000000"/>
                  </a:solidFill>
                  <a:prstDash val="solid"/>
                  <a:round/>
                </a:ln>
                <a:solidFill>
                  <a:srgbClr val="0000CC"/>
                </a:solidFill>
                <a:effectLst>
                  <a:outerShdw blurRad="50800" dist="38100" dir="2700000" rotWithShape="0">
                    <a:srgbClr val="000000">
                      <a:alpha val="40000"/>
                    </a:srgbClr>
                  </a:outerShdw>
                </a:effectLst>
              </a:defRPr>
            </a:pPr>
            <a:endParaRPr dirty="0"/>
          </a:p>
          <a:p>
            <a:pPr algn="ctr">
              <a:defRPr sz="3600" b="1"/>
            </a:pPr>
            <a:r>
              <a:rPr lang="en-US" sz="5800" dirty="0"/>
              <a:t>LIFE BETWEEN PASTORS</a:t>
            </a:r>
          </a:p>
          <a:p>
            <a:pPr algn="ctr">
              <a:defRPr sz="3600" b="1"/>
            </a:pPr>
            <a:endParaRPr lang="en-US" dirty="0"/>
          </a:p>
          <a:p>
            <a:pPr algn="ctr">
              <a:defRPr sz="3600" b="1"/>
            </a:pPr>
            <a:r>
              <a:rPr lang="en-US" dirty="0"/>
              <a:t>The Realities of and Ministry to </a:t>
            </a:r>
          </a:p>
          <a:p>
            <a:pPr algn="ctr">
              <a:defRPr sz="3600" b="1"/>
            </a:pPr>
            <a:r>
              <a:rPr lang="en-US" dirty="0"/>
              <a:t>A Church in Transition        </a:t>
            </a:r>
            <a:endParaRPr dirty="0"/>
          </a:p>
        </p:txBody>
      </p:sp>
      <p:sp>
        <p:nvSpPr>
          <p:cNvPr id="257" name="Rectangle 3"/>
          <p:cNvSpPr/>
          <p:nvPr/>
        </p:nvSpPr>
        <p:spPr>
          <a:xfrm>
            <a:off x="-1" y="6422766"/>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58" name="Picture 5" descr="Picture 5"/>
          <p:cNvPicPr>
            <a:picLocks noChangeAspect="1"/>
          </p:cNvPicPr>
          <p:nvPr/>
        </p:nvPicPr>
        <p:blipFill>
          <a:blip r:embed="rId3"/>
          <a:stretch>
            <a:fillRect/>
          </a:stretch>
        </p:blipFill>
        <p:spPr>
          <a:xfrm>
            <a:off x="7110790" y="5551016"/>
            <a:ext cx="391675" cy="333119"/>
          </a:xfrm>
          <a:prstGeom prst="rect">
            <a:avLst/>
          </a:prstGeom>
          <a:ln w="12700">
            <a:miter lim="400000"/>
          </a:ln>
        </p:spPr>
      </p:pic>
      <p:sp>
        <p:nvSpPr>
          <p:cNvPr id="259" name="Straight Connector 8"/>
          <p:cNvSpPr/>
          <p:nvPr/>
        </p:nvSpPr>
        <p:spPr>
          <a:xfrm>
            <a:off x="2709552" y="3590075"/>
            <a:ext cx="3428999" cy="1"/>
          </a:xfrm>
          <a:prstGeom prst="line">
            <a:avLst/>
          </a:prstGeom>
          <a:ln w="41275">
            <a:solidFill>
              <a:srgbClr val="76B732"/>
            </a:solidFill>
          </a:ln>
        </p:spPr>
        <p:txBody>
          <a:bodyPr lIns="45719" rIns="45719"/>
          <a:lstStyle/>
          <a:p>
            <a:endParaRPr/>
          </a:p>
        </p:txBody>
      </p:sp>
      <p:sp>
        <p:nvSpPr>
          <p:cNvPr id="260" name="Straight Connector 9"/>
          <p:cNvSpPr/>
          <p:nvPr/>
        </p:nvSpPr>
        <p:spPr>
          <a:xfrm>
            <a:off x="2664003" y="2280684"/>
            <a:ext cx="3428999" cy="1"/>
          </a:xfrm>
          <a:prstGeom prst="line">
            <a:avLst/>
          </a:prstGeom>
          <a:ln w="41275">
            <a:solidFill>
              <a:srgbClr val="76B732"/>
            </a:solidFill>
          </a:ln>
        </p:spPr>
        <p:txBody>
          <a:bodyPr lIns="45719" rIns="45719"/>
          <a:lstStyle/>
          <a:p>
            <a:endParaRPr/>
          </a:p>
        </p:txBody>
      </p:sp>
      <p:sp>
        <p:nvSpPr>
          <p:cNvPr id="261" name="Rectangle 1"/>
          <p:cNvSpPr txBox="1"/>
          <p:nvPr/>
        </p:nvSpPr>
        <p:spPr>
          <a:xfrm>
            <a:off x="2538935" y="5698714"/>
            <a:ext cx="3599616" cy="3708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FFFF"/>
                </a:solidFill>
              </a:defRPr>
            </a:lvl1pPr>
          </a:lstStyle>
          <a:p>
            <a:r>
              <a:rPr dirty="0"/>
              <a:t>Dave</a:t>
            </a:r>
          </a:p>
        </p:txBody>
      </p:sp>
      <p:pic>
        <p:nvPicPr>
          <p:cNvPr id="262" name="Picture 12" descr="Picture 12"/>
          <p:cNvPicPr>
            <a:picLocks noChangeAspect="1"/>
          </p:cNvPicPr>
          <p:nvPr/>
        </p:nvPicPr>
        <p:blipFill>
          <a:blip r:embed="rId4"/>
          <a:stretch>
            <a:fillRect/>
          </a:stretch>
        </p:blipFill>
        <p:spPr>
          <a:xfrm>
            <a:off x="3121334" y="603189"/>
            <a:ext cx="2971668" cy="1472367"/>
          </a:xfrm>
          <a:prstGeom prst="rect">
            <a:avLst/>
          </a:prstGeom>
          <a:ln w="12700">
            <a:miter lim="400000"/>
          </a:ln>
        </p:spPr>
      </p:pic>
      <p:pic>
        <p:nvPicPr>
          <p:cNvPr id="263" name="Picture 11" descr="Picture 11"/>
          <p:cNvPicPr>
            <a:picLocks noChangeAspect="1"/>
          </p:cNvPicPr>
          <p:nvPr/>
        </p:nvPicPr>
        <p:blipFill>
          <a:blip r:embed="rId3"/>
          <a:stretch>
            <a:fillRect/>
          </a:stretch>
        </p:blipFill>
        <p:spPr>
          <a:xfrm>
            <a:off x="7338145" y="6476238"/>
            <a:ext cx="391675" cy="333119"/>
          </a:xfrm>
          <a:prstGeom prst="rect">
            <a:avLst/>
          </a:prstGeom>
          <a:ln w="12700">
            <a:miter lim="400000"/>
          </a:ln>
        </p:spPr>
      </p:pic>
      <p:sp>
        <p:nvSpPr>
          <p:cNvPr id="10" name="TextBox 9"/>
          <p:cNvSpPr txBox="1"/>
          <p:nvPr/>
        </p:nvSpPr>
        <p:spPr>
          <a:xfrm>
            <a:off x="2403435" y="5221503"/>
            <a:ext cx="4041232"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Dr. Rich Brown, National Director of Pastor and Regional Relationships</a:t>
            </a:r>
          </a:p>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Interim</a:t>
            </a:r>
            <a:r>
              <a:rPr kumimoji="0" lang="en-US" sz="1800" b="1" i="0" u="none" strike="noStrike" cap="none" spc="0" normalizeH="0" dirty="0">
                <a:ln>
                  <a:noFill/>
                </a:ln>
                <a:solidFill>
                  <a:srgbClr val="000000"/>
                </a:solidFill>
                <a:effectLst/>
                <a:uFillTx/>
                <a:latin typeface="+mn-lt"/>
                <a:ea typeface="+mn-ea"/>
                <a:cs typeface="+mn-cs"/>
                <a:sym typeface="Calibri"/>
              </a:rPr>
              <a:t> Pastor Ministries</a:t>
            </a:r>
            <a:endParaRPr kumimoji="0" lang="en-US" sz="1800" b="1"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2" y="1143121"/>
            <a:ext cx="9139231" cy="5479517"/>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1" y="323842"/>
            <a:ext cx="7159133" cy="64633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lvl="0" algn="ctr" hangingPunct="1">
              <a:spcBef>
                <a:spcPts val="700"/>
              </a:spcBef>
              <a:buSzPct val="100000"/>
            </a:pPr>
            <a:r>
              <a:rPr lang="en-US" altLang="en-US" sz="3600" b="1" dirty="0">
                <a:solidFill>
                  <a:schemeClr val="bg1"/>
                </a:solidFill>
              </a:rPr>
              <a:t>DANGERS IN THE INTERIM</a:t>
            </a:r>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273" name="TextBox 1"/>
          <p:cNvSpPr txBox="1"/>
          <p:nvPr/>
        </p:nvSpPr>
        <p:spPr>
          <a:xfrm>
            <a:off x="643962" y="1918712"/>
            <a:ext cx="7856076" cy="33162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lvl="0" indent="-342900" hangingPunct="1">
              <a:spcBef>
                <a:spcPts val="700"/>
              </a:spcBef>
              <a:buSzPct val="100000"/>
              <a:buFont typeface="Arial"/>
              <a:buChar char="•"/>
            </a:pPr>
            <a:r>
              <a:rPr lang="en-US" altLang="en-US" sz="3200" b="1" dirty="0"/>
              <a:t>Moving Too Fast</a:t>
            </a:r>
          </a:p>
          <a:p>
            <a:pPr marL="342900" lvl="0" indent="-342900" hangingPunct="1">
              <a:spcBef>
                <a:spcPts val="700"/>
              </a:spcBef>
              <a:buSzPct val="100000"/>
              <a:buFont typeface="Arial"/>
              <a:buChar char="•"/>
            </a:pPr>
            <a:r>
              <a:rPr lang="en-US" altLang="en-US" sz="3200" b="1" dirty="0"/>
              <a:t>Overemphasis on Preaching</a:t>
            </a:r>
          </a:p>
          <a:p>
            <a:pPr marL="783771" lvl="1" indent="-326571" hangingPunct="1">
              <a:spcBef>
                <a:spcPts val="700"/>
              </a:spcBef>
              <a:buSzPct val="100000"/>
              <a:buFont typeface="Arial"/>
              <a:buChar char="–"/>
            </a:pPr>
            <a:r>
              <a:rPr lang="en-US" altLang="en-US" sz="3200" b="1" dirty="0"/>
              <a:t>Succumbing to a Preaching Beauty Contest Mentality</a:t>
            </a:r>
          </a:p>
          <a:p>
            <a:pPr marL="783771" lvl="1" indent="-326571" hangingPunct="1">
              <a:spcBef>
                <a:spcPts val="700"/>
              </a:spcBef>
              <a:buSzPct val="100000"/>
              <a:buFont typeface="Arial"/>
              <a:buChar char="–"/>
            </a:pPr>
            <a:r>
              <a:rPr lang="en-US" altLang="en-US" sz="3200" b="1" dirty="0"/>
              <a:t>Preaching is only one of many important considerations</a:t>
            </a:r>
          </a:p>
        </p:txBody>
      </p:sp>
    </p:spTree>
    <p:extLst>
      <p:ext uri="{BB962C8B-B14F-4D97-AF65-F5344CB8AC3E}">
        <p14:creationId xmlns:p14="http://schemas.microsoft.com/office/powerpoint/2010/main" val="2639802952"/>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2" y="1143121"/>
            <a:ext cx="9144001" cy="5479517"/>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1" y="323842"/>
            <a:ext cx="715913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lvl="0" algn="ctr" hangingPunct="1">
              <a:spcBef>
                <a:spcPts val="700"/>
              </a:spcBef>
              <a:buSzPct val="100000"/>
            </a:pPr>
            <a:r>
              <a:rPr lang="en-US" altLang="en-US" sz="3600" b="1" dirty="0">
                <a:solidFill>
                  <a:schemeClr val="bg1"/>
                </a:solidFill>
              </a:rPr>
              <a:t>DANGERS IN THE INTERIM</a:t>
            </a:r>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273" name="TextBox 1"/>
          <p:cNvSpPr txBox="1"/>
          <p:nvPr/>
        </p:nvSpPr>
        <p:spPr>
          <a:xfrm>
            <a:off x="643962" y="1918712"/>
            <a:ext cx="7856076" cy="3406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rIns="45719">
            <a:spAutoFit/>
          </a:bodyPr>
          <a:lstStyle/>
          <a:p>
            <a:pPr marL="342900" lvl="0" indent="-342900" hangingPunct="1">
              <a:spcBef>
                <a:spcPts val="700"/>
              </a:spcBef>
              <a:buSzPct val="100000"/>
              <a:buFont typeface="Arial"/>
              <a:buChar char="•"/>
            </a:pPr>
            <a:r>
              <a:rPr lang="en-US" altLang="en-US" sz="3200" b="1" dirty="0"/>
              <a:t>Lobbying for Personal Favorites</a:t>
            </a:r>
          </a:p>
          <a:p>
            <a:pPr marL="783771" lvl="1" indent="-326571" hangingPunct="1">
              <a:spcBef>
                <a:spcPts val="700"/>
              </a:spcBef>
              <a:buSzPct val="100000"/>
              <a:buFont typeface="Arial"/>
              <a:buChar char="–"/>
            </a:pPr>
            <a:r>
              <a:rPr lang="en-US" altLang="en-US" sz="3200" b="1" dirty="0"/>
              <a:t>Short-circuits the Process</a:t>
            </a:r>
          </a:p>
          <a:p>
            <a:pPr marL="783771" lvl="1" indent="-326571" hangingPunct="1">
              <a:spcBef>
                <a:spcPts val="700"/>
              </a:spcBef>
              <a:buSzPct val="100000"/>
              <a:buFont typeface="Arial"/>
              <a:buChar char="–"/>
            </a:pPr>
            <a:r>
              <a:rPr lang="en-US" altLang="en-US" sz="3200" b="1" dirty="0"/>
              <a:t>Politicizes and Polarizes</a:t>
            </a:r>
          </a:p>
          <a:p>
            <a:pPr marL="342900" lvl="0" indent="-342900" hangingPunct="1">
              <a:spcBef>
                <a:spcPts val="700"/>
              </a:spcBef>
              <a:buSzPct val="100000"/>
              <a:buFont typeface="Arial"/>
              <a:buChar char="•"/>
            </a:pPr>
            <a:r>
              <a:rPr lang="en-US" altLang="en-US" sz="3200" b="1" dirty="0"/>
              <a:t>Basing Your Choice on Stylistic Preferences </a:t>
            </a:r>
          </a:p>
          <a:p>
            <a:pPr marL="783771" lvl="1" indent="-326571" hangingPunct="1">
              <a:spcBef>
                <a:spcPts val="700"/>
              </a:spcBef>
              <a:buSzPct val="100000"/>
              <a:buFont typeface="Arial"/>
              <a:buChar char="–"/>
            </a:pPr>
            <a:r>
              <a:rPr lang="en-US" altLang="en-US" sz="3200" b="1" dirty="0"/>
              <a:t>Different Folk Prefer Different Kinds of Pastors</a:t>
            </a:r>
          </a:p>
        </p:txBody>
      </p:sp>
    </p:spTree>
    <p:extLst>
      <p:ext uri="{BB962C8B-B14F-4D97-AF65-F5344CB8AC3E}">
        <p14:creationId xmlns:p14="http://schemas.microsoft.com/office/powerpoint/2010/main" val="2084395718"/>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2" y="1143121"/>
            <a:ext cx="9144001" cy="5479517"/>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1" y="323842"/>
            <a:ext cx="7159133" cy="597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lgn="ctr">
              <a:lnSpc>
                <a:spcPct val="80000"/>
              </a:lnSpc>
              <a:defRPr sz="3600">
                <a:solidFill>
                  <a:srgbClr val="FFFFFF"/>
                </a:solidFill>
              </a:defRPr>
            </a:pPr>
            <a:r>
              <a:rPr lang="en-US" altLang="en-US" sz="4000" b="1" dirty="0"/>
              <a:t>THE INTERIM PERIOD</a:t>
            </a:r>
            <a:endParaRPr lang="en-US" sz="4000" b="1" dirty="0"/>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273" name="TextBox 1"/>
          <p:cNvSpPr txBox="1"/>
          <p:nvPr/>
        </p:nvSpPr>
        <p:spPr>
          <a:xfrm>
            <a:off x="778475" y="1692875"/>
            <a:ext cx="7105137" cy="3808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lvl="0" hangingPunct="1">
              <a:spcBef>
                <a:spcPts val="700"/>
              </a:spcBef>
              <a:buSzPct val="100000"/>
            </a:pPr>
            <a:r>
              <a:rPr lang="en-US" altLang="en-US" sz="3200" b="1" dirty="0"/>
              <a:t>What Is It?</a:t>
            </a:r>
          </a:p>
          <a:p>
            <a:pPr marL="783771" lvl="1" indent="-326571" hangingPunct="1">
              <a:spcBef>
                <a:spcPts val="700"/>
              </a:spcBef>
              <a:buSzPct val="100000"/>
              <a:buFont typeface="Arial"/>
              <a:buChar char="–"/>
            </a:pPr>
            <a:r>
              <a:rPr lang="en-US" altLang="en-US" sz="3200" b="1" dirty="0"/>
              <a:t>The period of time between your last Pastor’s departure and your new pastor’s arrival</a:t>
            </a:r>
          </a:p>
          <a:p>
            <a:pPr lvl="0" hangingPunct="1">
              <a:spcBef>
                <a:spcPts val="700"/>
              </a:spcBef>
              <a:buSzPct val="100000"/>
            </a:pPr>
            <a:r>
              <a:rPr lang="en-US" altLang="en-US" sz="3200" b="1" dirty="0"/>
              <a:t>How Long Does It Last?</a:t>
            </a:r>
          </a:p>
          <a:p>
            <a:pPr marL="783771" lvl="1" indent="-326571" hangingPunct="1">
              <a:spcBef>
                <a:spcPts val="700"/>
              </a:spcBef>
              <a:buSzPct val="100000"/>
              <a:buFont typeface="Arial"/>
              <a:buChar char="–"/>
            </a:pPr>
            <a:r>
              <a:rPr lang="en-US" altLang="en-US" sz="3200" b="1" dirty="0"/>
              <a:t>Typically anywhere from 9 to 30 months</a:t>
            </a:r>
          </a:p>
        </p:txBody>
      </p:sp>
    </p:spTree>
    <p:extLst>
      <p:ext uri="{BB962C8B-B14F-4D97-AF65-F5344CB8AC3E}">
        <p14:creationId xmlns:p14="http://schemas.microsoft.com/office/powerpoint/2010/main" val="3173076006"/>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2" y="1143121"/>
            <a:ext cx="9144001" cy="5479517"/>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92144" y="15092"/>
            <a:ext cx="7413062"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rIns="45719">
            <a:spAutoFit/>
          </a:bodyPr>
          <a:lstStyle/>
          <a:p>
            <a:pPr lvl="0" algn="ctr" hangingPunct="1">
              <a:spcBef>
                <a:spcPts val="700"/>
              </a:spcBef>
              <a:buSzPct val="100000"/>
            </a:pPr>
            <a:r>
              <a:rPr lang="en-US" altLang="en-US" sz="3600" b="1" dirty="0">
                <a:solidFill>
                  <a:schemeClr val="bg1"/>
                </a:solidFill>
              </a:rPr>
              <a:t>FACTORS IMPACTING                     LENGTH OF INTERIM</a:t>
            </a:r>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273" name="TextBox 1"/>
          <p:cNvSpPr txBox="1"/>
          <p:nvPr/>
        </p:nvSpPr>
        <p:spPr>
          <a:xfrm>
            <a:off x="778475" y="1778341"/>
            <a:ext cx="7856076" cy="5645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rIns="45719">
            <a:spAutoFit/>
          </a:bodyPr>
          <a:lstStyle/>
          <a:p>
            <a:pPr marL="914400" indent="-457200" hangingPunct="1">
              <a:spcBef>
                <a:spcPts val="700"/>
              </a:spcBef>
              <a:buSzPct val="100000"/>
              <a:buFont typeface="Arial" panose="020B0604020202020204" pitchFamily="34" charset="0"/>
              <a:buChar char="•"/>
            </a:pPr>
            <a:r>
              <a:rPr lang="en-US" altLang="en-US" sz="3200" b="1" dirty="0"/>
              <a:t>General Health of the Church</a:t>
            </a:r>
          </a:p>
          <a:p>
            <a:pPr marL="914400" lvl="1" indent="-457200" hangingPunct="1">
              <a:spcBef>
                <a:spcPts val="700"/>
              </a:spcBef>
              <a:buSzPct val="100000"/>
              <a:buFont typeface="Arial" panose="020B0604020202020204" pitchFamily="34" charset="0"/>
              <a:buChar char="•"/>
            </a:pPr>
            <a:r>
              <a:rPr lang="en-US" altLang="en-US" sz="3200" b="1" dirty="0"/>
              <a:t>Relational Health of the Church</a:t>
            </a:r>
          </a:p>
          <a:p>
            <a:pPr marL="914400" lvl="8" indent="-457200" hangingPunct="1">
              <a:spcBef>
                <a:spcPts val="700"/>
              </a:spcBef>
              <a:buSzPct val="100000"/>
              <a:buFont typeface="Arial" panose="020B0604020202020204" pitchFamily="34" charset="0"/>
              <a:buChar char="•"/>
            </a:pPr>
            <a:r>
              <a:rPr lang="en-US" altLang="en-US" sz="3200" b="1" dirty="0"/>
              <a:t>Recent levels of conflict</a:t>
            </a:r>
          </a:p>
          <a:p>
            <a:pPr marL="914400" lvl="8" indent="-457200" hangingPunct="1">
              <a:spcBef>
                <a:spcPts val="700"/>
              </a:spcBef>
              <a:buSzPct val="100000"/>
              <a:buFont typeface="Arial" panose="020B0604020202020204" pitchFamily="34" charset="0"/>
              <a:buChar char="•"/>
            </a:pPr>
            <a:r>
              <a:rPr lang="en-US" altLang="en-US" sz="3200" b="1" dirty="0"/>
              <a:t>Long-term broken relationships</a:t>
            </a:r>
          </a:p>
          <a:p>
            <a:pPr marL="914400" lvl="1" indent="-457200" hangingPunct="1">
              <a:spcBef>
                <a:spcPts val="700"/>
              </a:spcBef>
              <a:buSzPct val="100000"/>
              <a:buFont typeface="Arial" panose="020B0604020202020204" pitchFamily="34" charset="0"/>
              <a:buChar char="•"/>
            </a:pPr>
            <a:r>
              <a:rPr lang="en-US" altLang="en-US" sz="3200" b="1" dirty="0"/>
              <a:t>Buried History</a:t>
            </a:r>
          </a:p>
          <a:p>
            <a:pPr marL="914400" lvl="1" indent="-457200" hangingPunct="1">
              <a:spcBef>
                <a:spcPts val="700"/>
              </a:spcBef>
              <a:buSzPct val="100000"/>
              <a:buFont typeface="Arial" panose="020B0604020202020204" pitchFamily="34" charset="0"/>
              <a:buChar char="•"/>
            </a:pPr>
            <a:r>
              <a:rPr lang="en-US" altLang="en-US" sz="3200" b="1" dirty="0"/>
              <a:t>Simmering Issues (staff, worship and music; fallout from change; governance, etc.)</a:t>
            </a:r>
          </a:p>
          <a:p>
            <a:pPr marL="783771" lvl="1" indent="-326571" hangingPunct="1">
              <a:spcBef>
                <a:spcPts val="700"/>
              </a:spcBef>
              <a:buSzPct val="100000"/>
              <a:buFont typeface="Arial"/>
              <a:buChar char="–"/>
            </a:pPr>
            <a:endParaRPr lang="en-US" altLang="en-US" sz="3200" b="1" dirty="0"/>
          </a:p>
          <a:p>
            <a:pPr marL="342900" lvl="0" indent="-342900" hangingPunct="1">
              <a:spcBef>
                <a:spcPts val="700"/>
              </a:spcBef>
              <a:buSzPct val="100000"/>
              <a:buFont typeface="Arial"/>
              <a:buChar char="•"/>
            </a:pPr>
            <a:endParaRPr lang="en-US" altLang="en-US" sz="3200" b="1" dirty="0"/>
          </a:p>
        </p:txBody>
      </p:sp>
    </p:spTree>
    <p:extLst>
      <p:ext uri="{BB962C8B-B14F-4D97-AF65-F5344CB8AC3E}">
        <p14:creationId xmlns:p14="http://schemas.microsoft.com/office/powerpoint/2010/main" val="1289364301"/>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0" y="1153378"/>
            <a:ext cx="9225538" cy="5291872"/>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lvl="0" hangingPunct="1">
              <a:lnSpc>
                <a:spcPct val="90000"/>
              </a:lnSpc>
              <a:spcBef>
                <a:spcPts val="700"/>
              </a:spcBef>
              <a:buSzPct val="100000"/>
            </a:pPr>
            <a:r>
              <a:rPr lang="en-US" altLang="en-US" sz="3200" b="1" dirty="0"/>
              <a:t>	</a:t>
            </a:r>
            <a:r>
              <a:rPr lang="en-US" altLang="en-US" sz="3000" b="1" dirty="0"/>
              <a:t>The Board</a:t>
            </a:r>
          </a:p>
          <a:p>
            <a:pPr marL="457200" lvl="1" indent="0" hangingPunct="1">
              <a:lnSpc>
                <a:spcPct val="90000"/>
              </a:lnSpc>
              <a:spcBef>
                <a:spcPts val="700"/>
              </a:spcBef>
              <a:buSzPct val="100000"/>
            </a:pPr>
            <a:r>
              <a:rPr lang="en-US" altLang="en-US" sz="3000" b="1" dirty="0"/>
              <a:t>	Partner with Staff to provide leadership</a:t>
            </a:r>
          </a:p>
          <a:p>
            <a:pPr marL="457200" lvl="1" indent="0" hangingPunct="1">
              <a:lnSpc>
                <a:spcPct val="90000"/>
              </a:lnSpc>
              <a:spcBef>
                <a:spcPts val="700"/>
              </a:spcBef>
              <a:buSzPct val="100000"/>
            </a:pPr>
            <a:r>
              <a:rPr lang="en-US" altLang="en-US" sz="3000" b="1" dirty="0"/>
              <a:t>	Chart the Interim Course</a:t>
            </a:r>
          </a:p>
          <a:p>
            <a:pPr marL="914400" lvl="2" indent="0" hangingPunct="1">
              <a:lnSpc>
                <a:spcPct val="90000"/>
              </a:lnSpc>
              <a:spcBef>
                <a:spcPts val="700"/>
              </a:spcBef>
              <a:buSzPct val="100000"/>
            </a:pPr>
            <a:r>
              <a:rPr lang="en-US" altLang="en-US" sz="3000" b="1" dirty="0"/>
              <a:t>	Actively seeking and working with an  	Intentional Interim Pastor    </a:t>
            </a:r>
          </a:p>
          <a:p>
            <a:pPr lvl="0" hangingPunct="1">
              <a:lnSpc>
                <a:spcPct val="90000"/>
              </a:lnSpc>
              <a:spcBef>
                <a:spcPts val="700"/>
              </a:spcBef>
              <a:buSzPct val="100000"/>
            </a:pPr>
            <a:r>
              <a:rPr lang="en-US" altLang="en-US" sz="3000" b="1" dirty="0"/>
              <a:t>	Pastoral and Church Staff</a:t>
            </a:r>
          </a:p>
          <a:p>
            <a:pPr marL="457200" lvl="1" indent="0" hangingPunct="1">
              <a:lnSpc>
                <a:spcPct val="90000"/>
              </a:lnSpc>
              <a:spcBef>
                <a:spcPts val="700"/>
              </a:spcBef>
              <a:buSzPct val="100000"/>
            </a:pPr>
            <a:r>
              <a:rPr lang="en-US" altLang="en-US" sz="3000" b="1" dirty="0"/>
              <a:t>	Partner with Board to provide leadership</a:t>
            </a:r>
          </a:p>
          <a:p>
            <a:pPr marL="457200" lvl="1" indent="0" hangingPunct="1">
              <a:lnSpc>
                <a:spcPct val="90000"/>
              </a:lnSpc>
              <a:spcBef>
                <a:spcPts val="700"/>
              </a:spcBef>
              <a:buSzPct val="100000"/>
            </a:pPr>
            <a:r>
              <a:rPr lang="en-US" altLang="en-US" sz="3000" b="1" dirty="0"/>
              <a:t>	Guide the continuing ministries of the church</a:t>
            </a: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1" y="323842"/>
            <a:ext cx="7159133" cy="64633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lvl="0" algn="ctr" hangingPunct="1">
              <a:spcBef>
                <a:spcPts val="700"/>
              </a:spcBef>
              <a:buSzPct val="100000"/>
            </a:pPr>
            <a:r>
              <a:rPr lang="en-US" altLang="en-US" sz="3600" b="1" dirty="0">
                <a:solidFill>
                  <a:schemeClr val="bg1"/>
                </a:solidFill>
              </a:rPr>
              <a:t>CHURCH ROLES IN THE INTERIM</a:t>
            </a:r>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Tree>
    <p:extLst>
      <p:ext uri="{BB962C8B-B14F-4D97-AF65-F5344CB8AC3E}">
        <p14:creationId xmlns:p14="http://schemas.microsoft.com/office/powerpoint/2010/main" val="317434060"/>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0" y="1153378"/>
            <a:ext cx="9225538" cy="5291872"/>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lvl="0" hangingPunct="1">
              <a:spcBef>
                <a:spcPts val="700"/>
              </a:spcBef>
              <a:buSzPct val="100000"/>
            </a:pPr>
            <a:r>
              <a:rPr lang="en-US" altLang="en-US" sz="2800" b="1" dirty="0"/>
              <a:t>	The Congregation</a:t>
            </a:r>
          </a:p>
          <a:p>
            <a:pPr marL="457200" lvl="1" indent="0" hangingPunct="1">
              <a:spcBef>
                <a:spcPts val="700"/>
              </a:spcBef>
              <a:buSzPct val="100000"/>
            </a:pPr>
            <a:r>
              <a:rPr lang="en-US" altLang="en-US" sz="2400" b="1" dirty="0"/>
              <a:t>		Be regular in attendance</a:t>
            </a:r>
          </a:p>
          <a:p>
            <a:pPr marL="457200" lvl="1" indent="0" hangingPunct="1">
              <a:spcBef>
                <a:spcPts val="700"/>
              </a:spcBef>
              <a:buSzPct val="100000"/>
            </a:pPr>
            <a:r>
              <a:rPr lang="en-US" altLang="en-US" sz="2400" b="1" dirty="0"/>
              <a:t>		Be faithful in service</a:t>
            </a:r>
          </a:p>
          <a:p>
            <a:pPr marL="457200" lvl="1" indent="0" hangingPunct="1">
              <a:spcBef>
                <a:spcPts val="700"/>
              </a:spcBef>
              <a:buSzPct val="100000"/>
            </a:pPr>
            <a:r>
              <a:rPr lang="en-US" altLang="en-US" sz="2400" b="1" dirty="0"/>
              <a:t>		Be diligent in prayer</a:t>
            </a:r>
          </a:p>
          <a:p>
            <a:pPr marL="457200" lvl="1" indent="0" hangingPunct="1">
              <a:spcBef>
                <a:spcPts val="700"/>
              </a:spcBef>
              <a:buSzPct val="100000"/>
            </a:pPr>
            <a:r>
              <a:rPr lang="en-US" altLang="en-US" sz="2400" b="1" dirty="0"/>
              <a:t>		Be generous in giving</a:t>
            </a:r>
          </a:p>
          <a:p>
            <a:pPr marL="457200" lvl="1" indent="0" hangingPunct="1">
              <a:spcBef>
                <a:spcPts val="700"/>
              </a:spcBef>
              <a:buSzPct val="100000"/>
            </a:pPr>
            <a:r>
              <a:rPr lang="en-US" altLang="en-US" sz="2400" b="1" dirty="0"/>
              <a:t>		Be patient in waiting</a:t>
            </a:r>
          </a:p>
          <a:p>
            <a:pPr lvl="0" hangingPunct="1">
              <a:spcBef>
                <a:spcPts val="700"/>
              </a:spcBef>
              <a:buSzPct val="100000"/>
            </a:pPr>
            <a:r>
              <a:rPr lang="en-US" altLang="en-US" sz="2400" b="1" dirty="0"/>
              <a:t>		</a:t>
            </a:r>
            <a:r>
              <a:rPr lang="en-US" altLang="en-US" sz="2800" b="1" dirty="0"/>
              <a:t>It is more important to make the right choice than to 		make a fast choice!</a:t>
            </a: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1" y="323842"/>
            <a:ext cx="715913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lvl="0" algn="ctr" hangingPunct="1">
              <a:spcBef>
                <a:spcPts val="700"/>
              </a:spcBef>
              <a:buSzPct val="100000"/>
            </a:pPr>
            <a:r>
              <a:rPr lang="en-US" altLang="en-US" sz="3600" b="1" dirty="0">
                <a:solidFill>
                  <a:schemeClr val="bg1"/>
                </a:solidFill>
              </a:rPr>
              <a:t>CHURCH ROLES IN THE INTERIM</a:t>
            </a:r>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Tree>
    <p:extLst>
      <p:ext uri="{BB962C8B-B14F-4D97-AF65-F5344CB8AC3E}">
        <p14:creationId xmlns:p14="http://schemas.microsoft.com/office/powerpoint/2010/main" val="4197295065"/>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102534" y="0"/>
            <a:ext cx="9246533" cy="6809357"/>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205066" y="979612"/>
            <a:ext cx="9349066" cy="5492386"/>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0" y="208238"/>
            <a:ext cx="715913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lvl="0" hangingPunct="1">
              <a:spcBef>
                <a:spcPts val="700"/>
              </a:spcBef>
              <a:buSzPct val="100000"/>
            </a:pPr>
            <a:r>
              <a:rPr lang="en-US" altLang="en-US" sz="3600" b="1" dirty="0">
                <a:solidFill>
                  <a:schemeClr val="bg1"/>
                </a:solidFill>
              </a:rPr>
              <a:t>STAFFING FAQ’S</a:t>
            </a:r>
          </a:p>
        </p:txBody>
      </p:sp>
      <p:sp>
        <p:nvSpPr>
          <p:cNvPr id="271" name="Rectangle 15"/>
          <p:cNvSpPr/>
          <p:nvPr/>
        </p:nvSpPr>
        <p:spPr>
          <a:xfrm>
            <a:off x="-102535" y="6420375"/>
            <a:ext cx="9246535"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273" name="TextBox 1"/>
          <p:cNvSpPr txBox="1"/>
          <p:nvPr/>
        </p:nvSpPr>
        <p:spPr>
          <a:xfrm>
            <a:off x="597891" y="2264154"/>
            <a:ext cx="7856076" cy="2823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rIns="45719">
            <a:spAutoFit/>
          </a:bodyPr>
          <a:lstStyle/>
          <a:p>
            <a:pPr marL="342900" lvl="0" indent="-342900" hangingPunct="1">
              <a:spcBef>
                <a:spcPts val="700"/>
              </a:spcBef>
              <a:buSzPct val="100000"/>
              <a:buFont typeface="Arial"/>
              <a:buChar char="•"/>
            </a:pPr>
            <a:r>
              <a:rPr lang="en-US" altLang="en-US" sz="3200" b="1" dirty="0"/>
              <a:t>How Do We Staff for the Interim?</a:t>
            </a:r>
          </a:p>
          <a:p>
            <a:pPr marL="342900" lvl="0" indent="-342900" hangingPunct="1">
              <a:spcBef>
                <a:spcPts val="700"/>
              </a:spcBef>
              <a:buSzPct val="100000"/>
              <a:buFont typeface="Arial"/>
              <a:buChar char="•"/>
            </a:pPr>
            <a:r>
              <a:rPr lang="en-US" altLang="en-US" sz="3200" b="1" dirty="0"/>
              <a:t>Who Will Preach?</a:t>
            </a:r>
          </a:p>
          <a:p>
            <a:pPr marL="342900" lvl="0" indent="-342900" hangingPunct="1">
              <a:spcBef>
                <a:spcPts val="700"/>
              </a:spcBef>
              <a:buSzPct val="100000"/>
              <a:buFont typeface="Arial"/>
              <a:buChar char="•"/>
            </a:pPr>
            <a:r>
              <a:rPr lang="en-US" altLang="en-US" sz="3200" b="1" dirty="0"/>
              <a:t>Who Fulfills the Senior Pastor’s Remaining Duties?</a:t>
            </a:r>
          </a:p>
          <a:p>
            <a:pPr marL="342900" lvl="0" indent="-342900" hangingPunct="1">
              <a:spcBef>
                <a:spcPts val="700"/>
              </a:spcBef>
              <a:buSzPct val="100000"/>
              <a:buFont typeface="Arial"/>
              <a:buChar char="•"/>
            </a:pPr>
            <a:r>
              <a:rPr lang="en-US" altLang="en-US" sz="3200" b="1" dirty="0"/>
              <a:t>What Options Do We Have?</a:t>
            </a:r>
          </a:p>
        </p:txBody>
      </p:sp>
    </p:spTree>
    <p:extLst>
      <p:ext uri="{BB962C8B-B14F-4D97-AF65-F5344CB8AC3E}">
        <p14:creationId xmlns:p14="http://schemas.microsoft.com/office/powerpoint/2010/main" val="422890330"/>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Rectangle 3"/>
          <p:cNvSpPr/>
          <p:nvPr/>
        </p:nvSpPr>
        <p:spPr>
          <a:xfrm>
            <a:off x="-794" y="-2191"/>
            <a:ext cx="9144001" cy="6858001"/>
          </a:xfrm>
          <a:prstGeom prst="rect">
            <a:avLst/>
          </a:prstGeom>
          <a:solidFill>
            <a:srgbClr val="1A2754"/>
          </a:solidFill>
          <a:ln w="12700">
            <a:miter lim="400000"/>
          </a:ln>
        </p:spPr>
        <p:txBody>
          <a:bodyPr lIns="45719" rIns="45719" anchor="ctr"/>
          <a:lstStyle/>
          <a:p>
            <a:pPr algn="ctr" defTabSz="914400"/>
            <a:endParaRPr/>
          </a:p>
        </p:txBody>
      </p:sp>
      <p:sp>
        <p:nvSpPr>
          <p:cNvPr id="510" name="Rectangle 4"/>
          <p:cNvSpPr/>
          <p:nvPr/>
        </p:nvSpPr>
        <p:spPr>
          <a:xfrm>
            <a:off x="18338" y="1178330"/>
            <a:ext cx="9144001" cy="5794324"/>
          </a:xfrm>
          <a:prstGeom prst="rect">
            <a:avLst/>
          </a:prstGeom>
          <a:solidFill>
            <a:srgbClr val="FFFFFF"/>
          </a:solidFill>
          <a:ln w="12700">
            <a:miter lim="400000"/>
          </a:ln>
        </p:spPr>
        <p:txBody>
          <a:bodyPr lIns="45719" rIns="45719" anchor="ctr"/>
          <a:lstStyle/>
          <a:p>
            <a:pPr algn="ctr" defTabSz="914400"/>
            <a:endParaRPr/>
          </a:p>
        </p:txBody>
      </p:sp>
      <p:sp>
        <p:nvSpPr>
          <p:cNvPr id="511" name="Straight Connector 10"/>
          <p:cNvSpPr/>
          <p:nvPr/>
        </p:nvSpPr>
        <p:spPr>
          <a:xfrm flipH="1">
            <a:off x="7402399" y="412750"/>
            <a:ext cx="1589" cy="651720"/>
          </a:xfrm>
          <a:prstGeom prst="line">
            <a:avLst/>
          </a:prstGeom>
          <a:ln w="6350">
            <a:solidFill>
              <a:srgbClr val="FFFFFF"/>
            </a:solidFill>
            <a:miter/>
          </a:ln>
        </p:spPr>
        <p:txBody>
          <a:bodyPr lIns="45719" rIns="45719"/>
          <a:lstStyle/>
          <a:p>
            <a:endParaRPr/>
          </a:p>
        </p:txBody>
      </p:sp>
      <p:pic>
        <p:nvPicPr>
          <p:cNvPr id="512" name="Picture 14" descr="Picture 14"/>
          <p:cNvPicPr>
            <a:picLocks noChangeAspect="1"/>
          </p:cNvPicPr>
          <p:nvPr/>
        </p:nvPicPr>
        <p:blipFill>
          <a:blip r:embed="rId3"/>
          <a:stretch>
            <a:fillRect/>
          </a:stretch>
        </p:blipFill>
        <p:spPr>
          <a:xfrm>
            <a:off x="7306627" y="6411895"/>
            <a:ext cx="391675" cy="333119"/>
          </a:xfrm>
          <a:prstGeom prst="rect">
            <a:avLst/>
          </a:prstGeom>
          <a:ln w="12700">
            <a:miter lim="400000"/>
          </a:ln>
        </p:spPr>
      </p:pic>
      <p:sp>
        <p:nvSpPr>
          <p:cNvPr id="514" name="Rectangle 15"/>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515" name="Picture 13" descr="Picture 13"/>
          <p:cNvPicPr>
            <a:picLocks noChangeAspect="1"/>
          </p:cNvPicPr>
          <p:nvPr/>
        </p:nvPicPr>
        <p:blipFill>
          <a:blip r:embed="rId3"/>
          <a:stretch>
            <a:fillRect/>
          </a:stretch>
        </p:blipFill>
        <p:spPr>
          <a:xfrm>
            <a:off x="7338145" y="6476238"/>
            <a:ext cx="391675" cy="333119"/>
          </a:xfrm>
          <a:prstGeom prst="rect">
            <a:avLst/>
          </a:prstGeom>
          <a:ln w="12700">
            <a:miter lim="400000"/>
          </a:ln>
        </p:spPr>
      </p:pic>
      <p:sp>
        <p:nvSpPr>
          <p:cNvPr id="516" name="TextBox 5"/>
          <p:cNvSpPr txBox="1"/>
          <p:nvPr/>
        </p:nvSpPr>
        <p:spPr>
          <a:xfrm>
            <a:off x="543696" y="222688"/>
            <a:ext cx="5942448" cy="713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r>
              <a:rPr b="1" dirty="0"/>
              <a:t>TRANSITIONAL OPTIONS</a:t>
            </a:r>
          </a:p>
        </p:txBody>
      </p:sp>
      <p:pic>
        <p:nvPicPr>
          <p:cNvPr id="517" name="Picture 12" descr="Picture 12"/>
          <p:cNvPicPr>
            <a:picLocks noChangeAspect="1"/>
          </p:cNvPicPr>
          <p:nvPr/>
        </p:nvPicPr>
        <p:blipFill>
          <a:blip r:embed="rId4"/>
          <a:stretch>
            <a:fillRect/>
          </a:stretch>
        </p:blipFill>
        <p:spPr>
          <a:xfrm>
            <a:off x="7729819" y="145717"/>
            <a:ext cx="904732" cy="771374"/>
          </a:xfrm>
          <a:prstGeom prst="rect">
            <a:avLst/>
          </a:prstGeom>
          <a:ln w="12700">
            <a:miter lim="400000"/>
          </a:ln>
        </p:spPr>
      </p:pic>
      <p:pic>
        <p:nvPicPr>
          <p:cNvPr id="12" name="Picture 11" descr="download.jpg"/>
          <p:cNvPicPr>
            <a:picLocks noChangeAspect="1"/>
          </p:cNvPicPr>
          <p:nvPr/>
        </p:nvPicPr>
        <p:blipFill>
          <a:blip r:embed="rId5"/>
          <a:stretch>
            <a:fillRect/>
          </a:stretch>
        </p:blipFill>
        <p:spPr>
          <a:xfrm>
            <a:off x="1090722" y="1499312"/>
            <a:ext cx="6870493"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Rectangle 3"/>
          <p:cNvSpPr/>
          <p:nvPr/>
        </p:nvSpPr>
        <p:spPr>
          <a:xfrm>
            <a:off x="-794" y="-2191"/>
            <a:ext cx="9144001" cy="6858001"/>
          </a:xfrm>
          <a:prstGeom prst="rect">
            <a:avLst/>
          </a:prstGeom>
          <a:solidFill>
            <a:srgbClr val="1A2754"/>
          </a:solidFill>
          <a:ln w="12700">
            <a:miter lim="400000"/>
          </a:ln>
        </p:spPr>
        <p:txBody>
          <a:bodyPr lIns="45719" rIns="45719" anchor="ctr"/>
          <a:lstStyle/>
          <a:p>
            <a:pPr algn="ctr" defTabSz="914400"/>
            <a:endParaRPr/>
          </a:p>
        </p:txBody>
      </p:sp>
      <p:sp>
        <p:nvSpPr>
          <p:cNvPr id="522" name="Rectangle 4"/>
          <p:cNvSpPr/>
          <p:nvPr/>
        </p:nvSpPr>
        <p:spPr>
          <a:xfrm>
            <a:off x="18338" y="1178330"/>
            <a:ext cx="9144001" cy="5794324"/>
          </a:xfrm>
          <a:prstGeom prst="rect">
            <a:avLst/>
          </a:prstGeom>
          <a:solidFill>
            <a:srgbClr val="FFFFFF"/>
          </a:solidFill>
          <a:ln w="12700">
            <a:miter lim="400000"/>
          </a:ln>
        </p:spPr>
        <p:txBody>
          <a:bodyPr lIns="45719" rIns="45719" anchor="ctr"/>
          <a:lstStyle/>
          <a:p>
            <a:pPr algn="ctr" defTabSz="914400"/>
            <a:endParaRPr/>
          </a:p>
        </p:txBody>
      </p:sp>
      <p:sp>
        <p:nvSpPr>
          <p:cNvPr id="523" name="Straight Connector 10"/>
          <p:cNvSpPr/>
          <p:nvPr/>
        </p:nvSpPr>
        <p:spPr>
          <a:xfrm flipH="1">
            <a:off x="7402399" y="412750"/>
            <a:ext cx="1589" cy="651720"/>
          </a:xfrm>
          <a:prstGeom prst="line">
            <a:avLst/>
          </a:prstGeom>
          <a:ln w="6350">
            <a:solidFill>
              <a:srgbClr val="FFFFFF"/>
            </a:solidFill>
            <a:miter/>
          </a:ln>
        </p:spPr>
        <p:txBody>
          <a:bodyPr lIns="45719" rIns="45719"/>
          <a:lstStyle/>
          <a:p>
            <a:endParaRPr/>
          </a:p>
        </p:txBody>
      </p:sp>
      <p:pic>
        <p:nvPicPr>
          <p:cNvPr id="524" name="Picture 14" descr="Picture 14"/>
          <p:cNvPicPr>
            <a:picLocks noChangeAspect="1"/>
          </p:cNvPicPr>
          <p:nvPr/>
        </p:nvPicPr>
        <p:blipFill>
          <a:blip r:embed="rId3"/>
          <a:stretch>
            <a:fillRect/>
          </a:stretch>
        </p:blipFill>
        <p:spPr>
          <a:xfrm>
            <a:off x="7306627" y="6411895"/>
            <a:ext cx="391675" cy="333119"/>
          </a:xfrm>
          <a:prstGeom prst="rect">
            <a:avLst/>
          </a:prstGeom>
          <a:ln w="12700">
            <a:miter lim="400000"/>
          </a:ln>
        </p:spPr>
      </p:pic>
      <p:pic>
        <p:nvPicPr>
          <p:cNvPr id="525" name="Picture 1" descr="Picture 1"/>
          <p:cNvPicPr>
            <a:picLocks noChangeAspect="1"/>
          </p:cNvPicPr>
          <p:nvPr/>
        </p:nvPicPr>
        <p:blipFill>
          <a:blip r:embed="rId4"/>
          <a:stretch>
            <a:fillRect/>
          </a:stretch>
        </p:blipFill>
        <p:spPr>
          <a:xfrm>
            <a:off x="4309679" y="2648904"/>
            <a:ext cx="3810331" cy="2853177"/>
          </a:xfrm>
          <a:prstGeom prst="rect">
            <a:avLst/>
          </a:prstGeom>
          <a:ln w="12700">
            <a:miter lim="400000"/>
          </a:ln>
        </p:spPr>
      </p:pic>
      <p:sp>
        <p:nvSpPr>
          <p:cNvPr id="526" name="Rectangle 15"/>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527" name="Picture 13" descr="Picture 13"/>
          <p:cNvPicPr>
            <a:picLocks noChangeAspect="1"/>
          </p:cNvPicPr>
          <p:nvPr/>
        </p:nvPicPr>
        <p:blipFill>
          <a:blip r:embed="rId3"/>
          <a:stretch>
            <a:fillRect/>
          </a:stretch>
        </p:blipFill>
        <p:spPr>
          <a:xfrm>
            <a:off x="7338145" y="6476238"/>
            <a:ext cx="391675" cy="333119"/>
          </a:xfrm>
          <a:prstGeom prst="rect">
            <a:avLst/>
          </a:prstGeom>
          <a:ln w="12700">
            <a:miter lim="400000"/>
          </a:ln>
        </p:spPr>
      </p:pic>
      <p:sp>
        <p:nvSpPr>
          <p:cNvPr id="528" name="TextBox 2"/>
          <p:cNvSpPr txBox="1"/>
          <p:nvPr/>
        </p:nvSpPr>
        <p:spPr>
          <a:xfrm>
            <a:off x="333630" y="1631091"/>
            <a:ext cx="7671119" cy="107721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marL="514350" indent="-514350">
              <a:buSzPct val="100000"/>
              <a:buAutoNum type="arabicPeriod"/>
              <a:defRPr sz="3200"/>
            </a:lvl1pPr>
          </a:lstStyle>
          <a:p>
            <a:r>
              <a:rPr lang="en-US" dirty="0"/>
              <a:t>Internal Candidate: </a:t>
            </a:r>
            <a:r>
              <a:rPr dirty="0"/>
              <a:t>Mentor an Associate to be the Successor</a:t>
            </a:r>
          </a:p>
        </p:txBody>
      </p:sp>
      <p:sp>
        <p:nvSpPr>
          <p:cNvPr id="529" name="TextBox 12"/>
          <p:cNvSpPr txBox="1"/>
          <p:nvPr/>
        </p:nvSpPr>
        <p:spPr>
          <a:xfrm>
            <a:off x="543697" y="222688"/>
            <a:ext cx="6296015" cy="713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r>
              <a:rPr b="1" dirty="0"/>
              <a:t>TRANSITIONAL OPTIONS</a:t>
            </a:r>
          </a:p>
        </p:txBody>
      </p:sp>
      <p:pic>
        <p:nvPicPr>
          <p:cNvPr id="530" name="Picture 16" descr="Picture 16"/>
          <p:cNvPicPr>
            <a:picLocks noChangeAspect="1"/>
          </p:cNvPicPr>
          <p:nvPr/>
        </p:nvPicPr>
        <p:blipFill>
          <a:blip r:embed="rId5"/>
          <a:stretch>
            <a:fillRect/>
          </a:stretch>
        </p:blipFill>
        <p:spPr>
          <a:xfrm>
            <a:off x="7729819" y="145717"/>
            <a:ext cx="904732" cy="7713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Rectangle 3"/>
          <p:cNvSpPr/>
          <p:nvPr/>
        </p:nvSpPr>
        <p:spPr>
          <a:xfrm>
            <a:off x="-794" y="-2191"/>
            <a:ext cx="9144001" cy="6858001"/>
          </a:xfrm>
          <a:prstGeom prst="rect">
            <a:avLst/>
          </a:prstGeom>
          <a:solidFill>
            <a:srgbClr val="1A2754"/>
          </a:solidFill>
          <a:ln w="12700">
            <a:miter lim="400000"/>
          </a:ln>
        </p:spPr>
        <p:txBody>
          <a:bodyPr lIns="45719" rIns="45719" anchor="ctr"/>
          <a:lstStyle/>
          <a:p>
            <a:pPr algn="ctr" defTabSz="914400"/>
            <a:endParaRPr/>
          </a:p>
        </p:txBody>
      </p:sp>
      <p:sp>
        <p:nvSpPr>
          <p:cNvPr id="578" name="Rectangle 4"/>
          <p:cNvSpPr/>
          <p:nvPr/>
        </p:nvSpPr>
        <p:spPr>
          <a:xfrm>
            <a:off x="18338" y="1178330"/>
            <a:ext cx="9144001" cy="5794324"/>
          </a:xfrm>
          <a:prstGeom prst="rect">
            <a:avLst/>
          </a:prstGeom>
          <a:solidFill>
            <a:srgbClr val="FFFFFF"/>
          </a:solidFill>
          <a:ln w="12700">
            <a:miter lim="400000"/>
          </a:ln>
        </p:spPr>
        <p:txBody>
          <a:bodyPr lIns="45719" rIns="45719" anchor="ctr"/>
          <a:lstStyle/>
          <a:p>
            <a:pPr algn="ctr" defTabSz="914400"/>
            <a:endParaRPr/>
          </a:p>
        </p:txBody>
      </p:sp>
      <p:sp>
        <p:nvSpPr>
          <p:cNvPr id="579" name="Straight Connector 10"/>
          <p:cNvSpPr/>
          <p:nvPr/>
        </p:nvSpPr>
        <p:spPr>
          <a:xfrm flipH="1">
            <a:off x="7402399" y="412750"/>
            <a:ext cx="1589" cy="651720"/>
          </a:xfrm>
          <a:prstGeom prst="line">
            <a:avLst/>
          </a:prstGeom>
          <a:ln w="6350">
            <a:solidFill>
              <a:srgbClr val="FFFFFF"/>
            </a:solidFill>
            <a:miter/>
          </a:ln>
        </p:spPr>
        <p:txBody>
          <a:bodyPr lIns="45719" rIns="45719"/>
          <a:lstStyle/>
          <a:p>
            <a:endParaRPr/>
          </a:p>
        </p:txBody>
      </p:sp>
      <p:pic>
        <p:nvPicPr>
          <p:cNvPr id="580" name="Picture 14" descr="Picture 14"/>
          <p:cNvPicPr>
            <a:picLocks noChangeAspect="1"/>
          </p:cNvPicPr>
          <p:nvPr/>
        </p:nvPicPr>
        <p:blipFill>
          <a:blip r:embed="rId3"/>
          <a:stretch>
            <a:fillRect/>
          </a:stretch>
        </p:blipFill>
        <p:spPr>
          <a:xfrm>
            <a:off x="7306627" y="6411895"/>
            <a:ext cx="391675" cy="333119"/>
          </a:xfrm>
          <a:prstGeom prst="rect">
            <a:avLst/>
          </a:prstGeom>
          <a:ln w="12700">
            <a:miter lim="400000"/>
          </a:ln>
        </p:spPr>
      </p:pic>
      <p:sp>
        <p:nvSpPr>
          <p:cNvPr id="581" name="Rectangle 15"/>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582" name="Picture 13" descr="Picture 13"/>
          <p:cNvPicPr>
            <a:picLocks noChangeAspect="1"/>
          </p:cNvPicPr>
          <p:nvPr/>
        </p:nvPicPr>
        <p:blipFill>
          <a:blip r:embed="rId3"/>
          <a:stretch>
            <a:fillRect/>
          </a:stretch>
        </p:blipFill>
        <p:spPr>
          <a:xfrm>
            <a:off x="7338145" y="6476238"/>
            <a:ext cx="391675" cy="333119"/>
          </a:xfrm>
          <a:prstGeom prst="rect">
            <a:avLst/>
          </a:prstGeom>
          <a:ln w="12700">
            <a:miter lim="400000"/>
          </a:ln>
        </p:spPr>
      </p:pic>
      <p:sp>
        <p:nvSpPr>
          <p:cNvPr id="583" name="TextBox 2"/>
          <p:cNvSpPr txBox="1"/>
          <p:nvPr/>
        </p:nvSpPr>
        <p:spPr>
          <a:xfrm>
            <a:off x="444842" y="1360853"/>
            <a:ext cx="8390240" cy="49682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pPr>
            <a:r>
              <a:rPr dirty="0"/>
              <a:t>Before the senior pastor resigns, the church board prepares the church for potential internal candidates by establishing a policy that any individual who “puts his name in the hat” for the position pledges himself, before he is officially considered, to leaving the congregation, quickly and quietly, if he is not selected for the position.</a:t>
            </a:r>
          </a:p>
          <a:p>
            <a:pPr>
              <a:defRPr sz="2000"/>
            </a:pPr>
            <a:r>
              <a:rPr dirty="0"/>
              <a:t> </a:t>
            </a:r>
          </a:p>
          <a:p>
            <a:pPr>
              <a:defRPr sz="2000"/>
            </a:pPr>
            <a:r>
              <a:rPr dirty="0"/>
              <a:t>It will never work for him – except in the rarest of circumstances – to remain in the church after his rejected candidacy. It’s like trying to continue in your office job, as if nothing has happened, after your failed romance with the person in the next cubicle.</a:t>
            </a:r>
          </a:p>
          <a:p>
            <a:pPr>
              <a:defRPr sz="2000"/>
            </a:pPr>
            <a:r>
              <a:rPr dirty="0"/>
              <a:t> </a:t>
            </a:r>
          </a:p>
          <a:p>
            <a:pPr>
              <a:defRPr sz="2000"/>
            </a:pPr>
            <a:r>
              <a:rPr dirty="0"/>
              <a:t>Those who have seen these scenarios play out repeatedly say that it’s just a matter of time before the rejected internal candidate will leave the congregation. The sooner he leaves the scene, the better it is for everyone involved.</a:t>
            </a:r>
          </a:p>
          <a:p>
            <a:pPr>
              <a:defRPr sz="2000"/>
            </a:pPr>
            <a:r>
              <a:rPr dirty="0"/>
              <a:t>		 Credits: Brian </a:t>
            </a:r>
            <a:r>
              <a:rPr dirty="0" err="1"/>
              <a:t>Thorstad</a:t>
            </a:r>
            <a:r>
              <a:rPr dirty="0"/>
              <a:t>, </a:t>
            </a:r>
            <a:r>
              <a:rPr lang="en-US" dirty="0"/>
              <a:t>author of </a:t>
            </a:r>
            <a:r>
              <a:rPr lang="en-US" u="sng" dirty="0"/>
              <a:t>Redevelopment</a:t>
            </a:r>
            <a:endParaRPr dirty="0"/>
          </a:p>
        </p:txBody>
      </p:sp>
      <p:sp>
        <p:nvSpPr>
          <p:cNvPr id="584" name="TextBox 12"/>
          <p:cNvSpPr txBox="1"/>
          <p:nvPr/>
        </p:nvSpPr>
        <p:spPr>
          <a:xfrm>
            <a:off x="230401" y="222688"/>
            <a:ext cx="6985991" cy="64633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a:solidFill>
                  <a:srgbClr val="FFFFFF"/>
                </a:solidFill>
              </a:defRPr>
            </a:lvl1pPr>
          </a:lstStyle>
          <a:p>
            <a:r>
              <a:rPr sz="3600" b="1" dirty="0"/>
              <a:t>POLICY</a:t>
            </a:r>
            <a:r>
              <a:rPr lang="en-US" sz="3600" b="1" dirty="0"/>
              <a:t> FOR INTERNAL CANDIDATES</a:t>
            </a:r>
            <a:endParaRPr sz="3600" b="1" dirty="0"/>
          </a:p>
        </p:txBody>
      </p:sp>
      <p:pic>
        <p:nvPicPr>
          <p:cNvPr id="585" name="Picture 16" descr="Picture 16"/>
          <p:cNvPicPr>
            <a:picLocks noChangeAspect="1"/>
          </p:cNvPicPr>
          <p:nvPr/>
        </p:nvPicPr>
        <p:blipFill>
          <a:blip r:embed="rId4"/>
          <a:stretch>
            <a:fillRect/>
          </a:stretch>
        </p:blipFill>
        <p:spPr>
          <a:xfrm>
            <a:off x="7729819" y="145717"/>
            <a:ext cx="904732" cy="7713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Rectangle 3"/>
          <p:cNvSpPr/>
          <p:nvPr/>
        </p:nvSpPr>
        <p:spPr>
          <a:xfrm>
            <a:off x="-794" y="0"/>
            <a:ext cx="9144001" cy="6858000"/>
          </a:xfrm>
          <a:prstGeom prst="rect">
            <a:avLst/>
          </a:prstGeom>
          <a:solidFill>
            <a:srgbClr val="1A2754"/>
          </a:solidFill>
          <a:ln w="12700">
            <a:miter lim="400000"/>
          </a:ln>
        </p:spPr>
        <p:txBody>
          <a:bodyPr lIns="45719" rIns="45719" anchor="ctr"/>
          <a:lstStyle/>
          <a:p>
            <a:pPr algn="ctr" defTabSz="914400"/>
            <a:endParaRPr dirty="0"/>
          </a:p>
        </p:txBody>
      </p:sp>
      <p:sp>
        <p:nvSpPr>
          <p:cNvPr id="276" name="Rectangle 4"/>
          <p:cNvSpPr/>
          <p:nvPr/>
        </p:nvSpPr>
        <p:spPr>
          <a:xfrm>
            <a:off x="0" y="1188154"/>
            <a:ext cx="9189278" cy="5479517"/>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r>
              <a:rPr lang="en-US" dirty="0"/>
              <a:t>At Some Point All Pastors Will Move On</a:t>
            </a:r>
          </a:p>
        </p:txBody>
      </p:sp>
      <p:pic>
        <p:nvPicPr>
          <p:cNvPr id="27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7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80" name="TextBox 13"/>
          <p:cNvSpPr txBox="1"/>
          <p:nvPr/>
        </p:nvSpPr>
        <p:spPr>
          <a:xfrm>
            <a:off x="51866" y="370531"/>
            <a:ext cx="7482116" cy="49609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lnSpc>
                <a:spcPct val="80000"/>
              </a:lnSpc>
              <a:defRPr sz="3600">
                <a:solidFill>
                  <a:srgbClr val="FFFFFF"/>
                </a:solidFill>
              </a:defRPr>
            </a:pPr>
            <a:endParaRPr sz="3200" b="1" dirty="0"/>
          </a:p>
        </p:txBody>
      </p:sp>
      <p:sp>
        <p:nvSpPr>
          <p:cNvPr id="281" name="Rectangle 15"/>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8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pic>
        <p:nvPicPr>
          <p:cNvPr id="283" name="Picture 1" descr="Picture 1"/>
          <p:cNvPicPr>
            <a:picLocks noChangeAspect="1"/>
          </p:cNvPicPr>
          <p:nvPr/>
        </p:nvPicPr>
        <p:blipFill>
          <a:blip r:embed="rId5"/>
          <a:stretch>
            <a:fillRect/>
          </a:stretch>
        </p:blipFill>
        <p:spPr>
          <a:xfrm>
            <a:off x="563253" y="2493730"/>
            <a:ext cx="8015906" cy="3289646"/>
          </a:xfrm>
          <a:prstGeom prst="rect">
            <a:avLst/>
          </a:prstGeom>
          <a:ln w="12700">
            <a:miter lim="400000"/>
          </a:ln>
        </p:spPr>
      </p:pic>
      <p:sp>
        <p:nvSpPr>
          <p:cNvPr id="2" name="TextBox 1">
            <a:extLst>
              <a:ext uri="{FF2B5EF4-FFF2-40B4-BE49-F238E27FC236}">
                <a16:creationId xmlns:a16="http://schemas.microsoft.com/office/drawing/2014/main" id="{30181473-C98A-186C-4814-C59465F9407B}"/>
              </a:ext>
            </a:extLst>
          </p:cNvPr>
          <p:cNvSpPr txBox="1"/>
          <p:nvPr/>
        </p:nvSpPr>
        <p:spPr>
          <a:xfrm>
            <a:off x="1080654" y="1413164"/>
            <a:ext cx="7220197"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3200" b="1" dirty="0"/>
              <a:t>At Some Point All Pastors Will Move On</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TextBox 2">
            <a:extLst>
              <a:ext uri="{FF2B5EF4-FFF2-40B4-BE49-F238E27FC236}">
                <a16:creationId xmlns:a16="http://schemas.microsoft.com/office/drawing/2014/main" id="{828EB3EB-364E-E9A5-CF19-D5BE4FEDEFF6}"/>
              </a:ext>
            </a:extLst>
          </p:cNvPr>
          <p:cNvSpPr txBox="1"/>
          <p:nvPr/>
        </p:nvSpPr>
        <p:spPr>
          <a:xfrm>
            <a:off x="1080655" y="323031"/>
            <a:ext cx="371697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mn-lt"/>
                <a:ea typeface="+mn-ea"/>
                <a:cs typeface="+mn-cs"/>
                <a:sym typeface="Calibri"/>
              </a:rPr>
              <a:t>IT IS INEVITABLE…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Rectangle 3"/>
          <p:cNvSpPr/>
          <p:nvPr/>
        </p:nvSpPr>
        <p:spPr>
          <a:xfrm>
            <a:off x="-794" y="-2191"/>
            <a:ext cx="9144001" cy="6858001"/>
          </a:xfrm>
          <a:prstGeom prst="rect">
            <a:avLst/>
          </a:prstGeom>
          <a:solidFill>
            <a:srgbClr val="1A2754"/>
          </a:solidFill>
          <a:ln w="12700">
            <a:miter lim="400000"/>
          </a:ln>
        </p:spPr>
        <p:txBody>
          <a:bodyPr lIns="45719" rIns="45719" anchor="ctr"/>
          <a:lstStyle/>
          <a:p>
            <a:pPr algn="ctr" defTabSz="914400"/>
            <a:endParaRPr/>
          </a:p>
        </p:txBody>
      </p:sp>
      <p:sp>
        <p:nvSpPr>
          <p:cNvPr id="588" name="Rectangle 4"/>
          <p:cNvSpPr/>
          <p:nvPr/>
        </p:nvSpPr>
        <p:spPr>
          <a:xfrm>
            <a:off x="18338" y="1252472"/>
            <a:ext cx="9144001" cy="5794324"/>
          </a:xfrm>
          <a:prstGeom prst="rect">
            <a:avLst/>
          </a:prstGeom>
          <a:solidFill>
            <a:srgbClr val="FFFFFF"/>
          </a:solidFill>
          <a:ln w="12700">
            <a:miter lim="400000"/>
          </a:ln>
        </p:spPr>
        <p:txBody>
          <a:bodyPr lIns="45719" rIns="45719" anchor="ctr"/>
          <a:lstStyle/>
          <a:p>
            <a:pPr algn="ctr" defTabSz="914400"/>
            <a:endParaRPr/>
          </a:p>
        </p:txBody>
      </p:sp>
      <p:sp>
        <p:nvSpPr>
          <p:cNvPr id="589" name="Straight Connector 10"/>
          <p:cNvSpPr/>
          <p:nvPr/>
        </p:nvSpPr>
        <p:spPr>
          <a:xfrm flipH="1">
            <a:off x="7490539" y="307056"/>
            <a:ext cx="1589" cy="651720"/>
          </a:xfrm>
          <a:prstGeom prst="line">
            <a:avLst/>
          </a:prstGeom>
          <a:ln w="6350">
            <a:solidFill>
              <a:srgbClr val="FFFFFF"/>
            </a:solidFill>
            <a:miter/>
          </a:ln>
        </p:spPr>
        <p:txBody>
          <a:bodyPr lIns="45719" rIns="45719"/>
          <a:lstStyle/>
          <a:p>
            <a:endParaRPr/>
          </a:p>
        </p:txBody>
      </p:sp>
      <p:pic>
        <p:nvPicPr>
          <p:cNvPr id="590" name="Picture 14" descr="Picture 14"/>
          <p:cNvPicPr>
            <a:picLocks noChangeAspect="1"/>
          </p:cNvPicPr>
          <p:nvPr/>
        </p:nvPicPr>
        <p:blipFill>
          <a:blip r:embed="rId3"/>
          <a:stretch>
            <a:fillRect/>
          </a:stretch>
        </p:blipFill>
        <p:spPr>
          <a:xfrm>
            <a:off x="7306627" y="6411895"/>
            <a:ext cx="391675" cy="333119"/>
          </a:xfrm>
          <a:prstGeom prst="rect">
            <a:avLst/>
          </a:prstGeom>
          <a:ln w="12700">
            <a:miter lim="400000"/>
          </a:ln>
        </p:spPr>
      </p:pic>
      <p:pic>
        <p:nvPicPr>
          <p:cNvPr id="591" name="Picture 1" descr="Picture 1"/>
          <p:cNvPicPr>
            <a:picLocks noChangeAspect="1"/>
          </p:cNvPicPr>
          <p:nvPr/>
        </p:nvPicPr>
        <p:blipFill>
          <a:blip r:embed="rId4"/>
          <a:stretch>
            <a:fillRect/>
          </a:stretch>
        </p:blipFill>
        <p:spPr>
          <a:xfrm>
            <a:off x="4309679" y="2648904"/>
            <a:ext cx="3810331" cy="2853177"/>
          </a:xfrm>
          <a:prstGeom prst="rect">
            <a:avLst/>
          </a:prstGeom>
          <a:ln w="12700">
            <a:miter lim="400000"/>
          </a:ln>
        </p:spPr>
      </p:pic>
      <p:sp>
        <p:nvSpPr>
          <p:cNvPr id="592" name="Rectangle 15"/>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593" name="Picture 13" descr="Picture 13"/>
          <p:cNvPicPr>
            <a:picLocks noChangeAspect="1"/>
          </p:cNvPicPr>
          <p:nvPr/>
        </p:nvPicPr>
        <p:blipFill>
          <a:blip r:embed="rId3"/>
          <a:stretch>
            <a:fillRect/>
          </a:stretch>
        </p:blipFill>
        <p:spPr>
          <a:xfrm>
            <a:off x="7338145" y="6476238"/>
            <a:ext cx="391675" cy="333119"/>
          </a:xfrm>
          <a:prstGeom prst="rect">
            <a:avLst/>
          </a:prstGeom>
          <a:ln w="12700">
            <a:miter lim="400000"/>
          </a:ln>
        </p:spPr>
      </p:pic>
      <p:sp>
        <p:nvSpPr>
          <p:cNvPr id="594" name="TextBox 2"/>
          <p:cNvSpPr txBox="1"/>
          <p:nvPr/>
        </p:nvSpPr>
        <p:spPr>
          <a:xfrm>
            <a:off x="333631" y="1631091"/>
            <a:ext cx="4077731" cy="20726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a:pPr>
            <a:r>
              <a:t>2.	Search Externally 	and select a </a:t>
            </a:r>
            <a:r>
              <a:rPr b="1"/>
              <a:t>New 	Pastor </a:t>
            </a:r>
            <a:r>
              <a:rPr u="sng"/>
              <a:t>Before</a:t>
            </a:r>
            <a:r>
              <a:t> Pastor 	Finishes</a:t>
            </a:r>
          </a:p>
        </p:txBody>
      </p:sp>
      <p:sp>
        <p:nvSpPr>
          <p:cNvPr id="595" name="TextBox 12"/>
          <p:cNvSpPr txBox="1"/>
          <p:nvPr/>
        </p:nvSpPr>
        <p:spPr>
          <a:xfrm>
            <a:off x="543696" y="222688"/>
            <a:ext cx="5954641" cy="713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r>
              <a:rPr b="1" dirty="0"/>
              <a:t>TRANSITIONAL OPTIONS</a:t>
            </a:r>
          </a:p>
        </p:txBody>
      </p:sp>
      <p:pic>
        <p:nvPicPr>
          <p:cNvPr id="596" name="Picture 16" descr="Picture 16"/>
          <p:cNvPicPr>
            <a:picLocks noChangeAspect="1"/>
          </p:cNvPicPr>
          <p:nvPr/>
        </p:nvPicPr>
        <p:blipFill>
          <a:blip r:embed="rId5"/>
          <a:stretch>
            <a:fillRect/>
          </a:stretch>
        </p:blipFill>
        <p:spPr>
          <a:xfrm>
            <a:off x="7729819" y="145717"/>
            <a:ext cx="904732" cy="7713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Rectangle 3"/>
          <p:cNvSpPr/>
          <p:nvPr/>
        </p:nvSpPr>
        <p:spPr>
          <a:xfrm>
            <a:off x="-794" y="-2191"/>
            <a:ext cx="9144001" cy="6858001"/>
          </a:xfrm>
          <a:prstGeom prst="rect">
            <a:avLst/>
          </a:prstGeom>
          <a:solidFill>
            <a:srgbClr val="1A2754"/>
          </a:solidFill>
          <a:ln w="12700">
            <a:miter lim="400000"/>
          </a:ln>
        </p:spPr>
        <p:txBody>
          <a:bodyPr lIns="45719" rIns="45719" anchor="ctr"/>
          <a:lstStyle/>
          <a:p>
            <a:pPr algn="ctr" defTabSz="914400"/>
            <a:endParaRPr/>
          </a:p>
        </p:txBody>
      </p:sp>
      <p:sp>
        <p:nvSpPr>
          <p:cNvPr id="599" name="Rectangle 4"/>
          <p:cNvSpPr/>
          <p:nvPr/>
        </p:nvSpPr>
        <p:spPr>
          <a:xfrm>
            <a:off x="18338" y="1178330"/>
            <a:ext cx="9144001" cy="5794324"/>
          </a:xfrm>
          <a:prstGeom prst="rect">
            <a:avLst/>
          </a:prstGeom>
          <a:solidFill>
            <a:srgbClr val="FFFFFF"/>
          </a:solidFill>
          <a:ln w="12700">
            <a:miter lim="400000"/>
          </a:ln>
        </p:spPr>
        <p:txBody>
          <a:bodyPr lIns="45719" rIns="45719" anchor="ctr"/>
          <a:lstStyle/>
          <a:p>
            <a:pPr algn="ctr" defTabSz="914400"/>
            <a:endParaRPr/>
          </a:p>
        </p:txBody>
      </p:sp>
      <p:sp>
        <p:nvSpPr>
          <p:cNvPr id="600" name="Straight Connector 10"/>
          <p:cNvSpPr/>
          <p:nvPr/>
        </p:nvSpPr>
        <p:spPr>
          <a:xfrm flipH="1">
            <a:off x="7338145" y="307056"/>
            <a:ext cx="1589" cy="651720"/>
          </a:xfrm>
          <a:prstGeom prst="line">
            <a:avLst/>
          </a:prstGeom>
          <a:ln w="6350">
            <a:solidFill>
              <a:srgbClr val="FFFFFF"/>
            </a:solidFill>
            <a:miter/>
          </a:ln>
        </p:spPr>
        <p:txBody>
          <a:bodyPr lIns="45719" rIns="45719"/>
          <a:lstStyle/>
          <a:p>
            <a:endParaRPr/>
          </a:p>
        </p:txBody>
      </p:sp>
      <p:pic>
        <p:nvPicPr>
          <p:cNvPr id="601" name="Picture 14" descr="Picture 14"/>
          <p:cNvPicPr>
            <a:picLocks noChangeAspect="1"/>
          </p:cNvPicPr>
          <p:nvPr/>
        </p:nvPicPr>
        <p:blipFill>
          <a:blip r:embed="rId3"/>
          <a:stretch>
            <a:fillRect/>
          </a:stretch>
        </p:blipFill>
        <p:spPr>
          <a:xfrm>
            <a:off x="7306627" y="6411895"/>
            <a:ext cx="391675" cy="333119"/>
          </a:xfrm>
          <a:prstGeom prst="rect">
            <a:avLst/>
          </a:prstGeom>
          <a:ln w="12700">
            <a:miter lim="400000"/>
          </a:ln>
        </p:spPr>
      </p:pic>
      <p:pic>
        <p:nvPicPr>
          <p:cNvPr id="602" name="Picture 1" descr="Picture 1"/>
          <p:cNvPicPr>
            <a:picLocks noChangeAspect="1"/>
          </p:cNvPicPr>
          <p:nvPr/>
        </p:nvPicPr>
        <p:blipFill>
          <a:blip r:embed="rId4"/>
          <a:stretch>
            <a:fillRect/>
          </a:stretch>
        </p:blipFill>
        <p:spPr>
          <a:xfrm>
            <a:off x="4309679" y="2648904"/>
            <a:ext cx="3810331" cy="2853177"/>
          </a:xfrm>
          <a:prstGeom prst="rect">
            <a:avLst/>
          </a:prstGeom>
          <a:ln w="12700">
            <a:miter lim="400000"/>
          </a:ln>
        </p:spPr>
      </p:pic>
      <p:sp>
        <p:nvSpPr>
          <p:cNvPr id="603" name="Rectangle 15"/>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604" name="Picture 13" descr="Picture 13"/>
          <p:cNvPicPr>
            <a:picLocks noChangeAspect="1"/>
          </p:cNvPicPr>
          <p:nvPr/>
        </p:nvPicPr>
        <p:blipFill>
          <a:blip r:embed="rId3"/>
          <a:stretch>
            <a:fillRect/>
          </a:stretch>
        </p:blipFill>
        <p:spPr>
          <a:xfrm>
            <a:off x="7338145" y="6476238"/>
            <a:ext cx="391675" cy="333119"/>
          </a:xfrm>
          <a:prstGeom prst="rect">
            <a:avLst/>
          </a:prstGeom>
          <a:ln w="12700">
            <a:miter lim="400000"/>
          </a:ln>
        </p:spPr>
      </p:pic>
      <p:sp>
        <p:nvSpPr>
          <p:cNvPr id="605" name="TextBox 2"/>
          <p:cNvSpPr txBox="1"/>
          <p:nvPr/>
        </p:nvSpPr>
        <p:spPr>
          <a:xfrm>
            <a:off x="333630" y="1631091"/>
            <a:ext cx="8501451" cy="10820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pPr>
            <a:r>
              <a:t>3. Have Staff Preach </a:t>
            </a:r>
            <a:r>
              <a:rPr b="0"/>
              <a:t>as Church Searches </a:t>
            </a:r>
          </a:p>
        </p:txBody>
      </p:sp>
      <p:sp>
        <p:nvSpPr>
          <p:cNvPr id="606" name="TextBox 12"/>
          <p:cNvSpPr txBox="1"/>
          <p:nvPr/>
        </p:nvSpPr>
        <p:spPr>
          <a:xfrm>
            <a:off x="543696" y="222688"/>
            <a:ext cx="5893681" cy="713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r>
              <a:rPr b="1" dirty="0"/>
              <a:t>TRANSITIONAL OPTIONS</a:t>
            </a:r>
          </a:p>
        </p:txBody>
      </p:sp>
      <p:pic>
        <p:nvPicPr>
          <p:cNvPr id="607" name="Picture 16" descr="Picture 16"/>
          <p:cNvPicPr>
            <a:picLocks noChangeAspect="1"/>
          </p:cNvPicPr>
          <p:nvPr/>
        </p:nvPicPr>
        <p:blipFill>
          <a:blip r:embed="rId5"/>
          <a:stretch>
            <a:fillRect/>
          </a:stretch>
        </p:blipFill>
        <p:spPr>
          <a:xfrm>
            <a:off x="7729819" y="145717"/>
            <a:ext cx="904732" cy="7713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Rectangle 3"/>
          <p:cNvSpPr/>
          <p:nvPr/>
        </p:nvSpPr>
        <p:spPr>
          <a:xfrm>
            <a:off x="-794" y="-2191"/>
            <a:ext cx="9144001" cy="6858001"/>
          </a:xfrm>
          <a:prstGeom prst="rect">
            <a:avLst/>
          </a:prstGeom>
          <a:solidFill>
            <a:srgbClr val="1A2754"/>
          </a:solidFill>
          <a:ln w="12700">
            <a:miter lim="400000"/>
          </a:ln>
        </p:spPr>
        <p:txBody>
          <a:bodyPr lIns="45719" rIns="45719" anchor="ctr"/>
          <a:lstStyle/>
          <a:p>
            <a:pPr algn="ctr" defTabSz="914400"/>
            <a:endParaRPr/>
          </a:p>
        </p:txBody>
      </p:sp>
      <p:sp>
        <p:nvSpPr>
          <p:cNvPr id="610" name="Rectangle 4"/>
          <p:cNvSpPr/>
          <p:nvPr/>
        </p:nvSpPr>
        <p:spPr>
          <a:xfrm>
            <a:off x="18338" y="1178330"/>
            <a:ext cx="9144001" cy="5794324"/>
          </a:xfrm>
          <a:prstGeom prst="rect">
            <a:avLst/>
          </a:prstGeom>
          <a:solidFill>
            <a:srgbClr val="FFFFFF"/>
          </a:solidFill>
          <a:ln w="12700">
            <a:miter lim="400000"/>
          </a:ln>
        </p:spPr>
        <p:txBody>
          <a:bodyPr lIns="45719" rIns="45719" anchor="ctr"/>
          <a:lstStyle/>
          <a:p>
            <a:pPr algn="ctr" defTabSz="914400"/>
            <a:endParaRPr/>
          </a:p>
        </p:txBody>
      </p:sp>
      <p:sp>
        <p:nvSpPr>
          <p:cNvPr id="611" name="Straight Connector 10"/>
          <p:cNvSpPr/>
          <p:nvPr/>
        </p:nvSpPr>
        <p:spPr>
          <a:xfrm flipH="1">
            <a:off x="7364384" y="278855"/>
            <a:ext cx="1589" cy="651720"/>
          </a:xfrm>
          <a:prstGeom prst="line">
            <a:avLst/>
          </a:prstGeom>
          <a:ln w="6350">
            <a:solidFill>
              <a:srgbClr val="FFFFFF"/>
            </a:solidFill>
            <a:miter/>
          </a:ln>
        </p:spPr>
        <p:txBody>
          <a:bodyPr lIns="45719" rIns="45719"/>
          <a:lstStyle/>
          <a:p>
            <a:endParaRPr/>
          </a:p>
        </p:txBody>
      </p:sp>
      <p:pic>
        <p:nvPicPr>
          <p:cNvPr id="612" name="Picture 14" descr="Picture 14"/>
          <p:cNvPicPr>
            <a:picLocks noChangeAspect="1"/>
          </p:cNvPicPr>
          <p:nvPr/>
        </p:nvPicPr>
        <p:blipFill>
          <a:blip r:embed="rId3"/>
          <a:stretch>
            <a:fillRect/>
          </a:stretch>
        </p:blipFill>
        <p:spPr>
          <a:xfrm>
            <a:off x="7306627" y="6411895"/>
            <a:ext cx="391675" cy="333119"/>
          </a:xfrm>
          <a:prstGeom prst="rect">
            <a:avLst/>
          </a:prstGeom>
          <a:ln w="12700">
            <a:miter lim="400000"/>
          </a:ln>
        </p:spPr>
      </p:pic>
      <p:pic>
        <p:nvPicPr>
          <p:cNvPr id="613" name="Picture 1" descr="Picture 1"/>
          <p:cNvPicPr>
            <a:picLocks noChangeAspect="1"/>
          </p:cNvPicPr>
          <p:nvPr/>
        </p:nvPicPr>
        <p:blipFill>
          <a:blip r:embed="rId4"/>
          <a:stretch>
            <a:fillRect/>
          </a:stretch>
        </p:blipFill>
        <p:spPr>
          <a:xfrm>
            <a:off x="4309679" y="2648904"/>
            <a:ext cx="3810331" cy="2853177"/>
          </a:xfrm>
          <a:prstGeom prst="rect">
            <a:avLst/>
          </a:prstGeom>
          <a:ln w="12700">
            <a:miter lim="400000"/>
          </a:ln>
        </p:spPr>
      </p:pic>
      <p:sp>
        <p:nvSpPr>
          <p:cNvPr id="614" name="Rectangle 15"/>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615" name="Picture 13" descr="Picture 13"/>
          <p:cNvPicPr>
            <a:picLocks noChangeAspect="1"/>
          </p:cNvPicPr>
          <p:nvPr/>
        </p:nvPicPr>
        <p:blipFill>
          <a:blip r:embed="rId3"/>
          <a:stretch>
            <a:fillRect/>
          </a:stretch>
        </p:blipFill>
        <p:spPr>
          <a:xfrm>
            <a:off x="7338145" y="6476238"/>
            <a:ext cx="391675" cy="333119"/>
          </a:xfrm>
          <a:prstGeom prst="rect">
            <a:avLst/>
          </a:prstGeom>
          <a:ln w="12700">
            <a:miter lim="400000"/>
          </a:ln>
        </p:spPr>
      </p:pic>
      <p:sp>
        <p:nvSpPr>
          <p:cNvPr id="616" name="TextBox 2"/>
          <p:cNvSpPr txBox="1"/>
          <p:nvPr/>
        </p:nvSpPr>
        <p:spPr>
          <a:xfrm>
            <a:off x="543696" y="1501834"/>
            <a:ext cx="7685904" cy="586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pPr>
            <a:r>
              <a:t>4.  Hire Pulpit Supply </a:t>
            </a:r>
            <a:r>
              <a:rPr b="0"/>
              <a:t>as Church Searches </a:t>
            </a:r>
          </a:p>
        </p:txBody>
      </p:sp>
      <p:sp>
        <p:nvSpPr>
          <p:cNvPr id="617" name="TextBox 12"/>
          <p:cNvSpPr txBox="1"/>
          <p:nvPr/>
        </p:nvSpPr>
        <p:spPr>
          <a:xfrm>
            <a:off x="543696" y="222688"/>
            <a:ext cx="5918065" cy="713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r>
              <a:rPr b="1" dirty="0"/>
              <a:t>TRANSITIONAL OPTIONS</a:t>
            </a:r>
          </a:p>
        </p:txBody>
      </p:sp>
      <p:pic>
        <p:nvPicPr>
          <p:cNvPr id="618" name="Picture 16" descr="Picture 16"/>
          <p:cNvPicPr>
            <a:picLocks noChangeAspect="1"/>
          </p:cNvPicPr>
          <p:nvPr/>
        </p:nvPicPr>
        <p:blipFill>
          <a:blip r:embed="rId5"/>
          <a:stretch>
            <a:fillRect/>
          </a:stretch>
        </p:blipFill>
        <p:spPr>
          <a:xfrm>
            <a:off x="7729819" y="145717"/>
            <a:ext cx="904732" cy="7713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Rectangle 3"/>
          <p:cNvSpPr/>
          <p:nvPr/>
        </p:nvSpPr>
        <p:spPr>
          <a:xfrm>
            <a:off x="-794" y="-2191"/>
            <a:ext cx="9144001" cy="6858001"/>
          </a:xfrm>
          <a:prstGeom prst="rect">
            <a:avLst/>
          </a:prstGeom>
          <a:solidFill>
            <a:srgbClr val="1A2754"/>
          </a:solidFill>
          <a:ln w="12700">
            <a:miter lim="400000"/>
          </a:ln>
        </p:spPr>
        <p:txBody>
          <a:bodyPr lIns="45719" rIns="45719" anchor="ctr"/>
          <a:lstStyle/>
          <a:p>
            <a:pPr algn="ctr" defTabSz="914400"/>
            <a:endParaRPr/>
          </a:p>
        </p:txBody>
      </p:sp>
      <p:sp>
        <p:nvSpPr>
          <p:cNvPr id="621" name="Rectangle 4"/>
          <p:cNvSpPr/>
          <p:nvPr/>
        </p:nvSpPr>
        <p:spPr>
          <a:xfrm>
            <a:off x="18338" y="1178330"/>
            <a:ext cx="9144001" cy="5794324"/>
          </a:xfrm>
          <a:prstGeom prst="rect">
            <a:avLst/>
          </a:prstGeom>
          <a:solidFill>
            <a:srgbClr val="FFFFFF"/>
          </a:solidFill>
          <a:ln w="12700">
            <a:miter lim="400000"/>
          </a:ln>
        </p:spPr>
        <p:txBody>
          <a:bodyPr lIns="45719" rIns="45719" anchor="ctr"/>
          <a:lstStyle/>
          <a:p>
            <a:pPr algn="ctr" defTabSz="914400"/>
            <a:endParaRPr/>
          </a:p>
        </p:txBody>
      </p:sp>
      <p:sp>
        <p:nvSpPr>
          <p:cNvPr id="622" name="Straight Connector 10"/>
          <p:cNvSpPr/>
          <p:nvPr/>
        </p:nvSpPr>
        <p:spPr>
          <a:xfrm flipH="1">
            <a:off x="7402399" y="412750"/>
            <a:ext cx="1589" cy="651720"/>
          </a:xfrm>
          <a:prstGeom prst="line">
            <a:avLst/>
          </a:prstGeom>
          <a:ln w="6350">
            <a:solidFill>
              <a:srgbClr val="FFFFFF"/>
            </a:solidFill>
            <a:miter/>
          </a:ln>
        </p:spPr>
        <p:txBody>
          <a:bodyPr lIns="45719" rIns="45719"/>
          <a:lstStyle/>
          <a:p>
            <a:endParaRPr/>
          </a:p>
        </p:txBody>
      </p:sp>
      <p:pic>
        <p:nvPicPr>
          <p:cNvPr id="623" name="Picture 14" descr="Picture 14"/>
          <p:cNvPicPr>
            <a:picLocks noChangeAspect="1"/>
          </p:cNvPicPr>
          <p:nvPr/>
        </p:nvPicPr>
        <p:blipFill>
          <a:blip r:embed="rId3"/>
          <a:stretch>
            <a:fillRect/>
          </a:stretch>
        </p:blipFill>
        <p:spPr>
          <a:xfrm>
            <a:off x="7306627" y="6411895"/>
            <a:ext cx="391675" cy="333119"/>
          </a:xfrm>
          <a:prstGeom prst="rect">
            <a:avLst/>
          </a:prstGeom>
          <a:ln w="12700">
            <a:miter lim="400000"/>
          </a:ln>
        </p:spPr>
      </p:pic>
      <p:pic>
        <p:nvPicPr>
          <p:cNvPr id="624" name="Picture 1" descr="Picture 1"/>
          <p:cNvPicPr>
            <a:picLocks noChangeAspect="1"/>
          </p:cNvPicPr>
          <p:nvPr/>
        </p:nvPicPr>
        <p:blipFill>
          <a:blip r:embed="rId4"/>
          <a:stretch>
            <a:fillRect/>
          </a:stretch>
        </p:blipFill>
        <p:spPr>
          <a:xfrm>
            <a:off x="4309679" y="2648904"/>
            <a:ext cx="3810331" cy="2853177"/>
          </a:xfrm>
          <a:prstGeom prst="rect">
            <a:avLst/>
          </a:prstGeom>
          <a:ln w="12700">
            <a:miter lim="400000"/>
          </a:ln>
        </p:spPr>
      </p:pic>
      <p:sp>
        <p:nvSpPr>
          <p:cNvPr id="625" name="Rectangle 15"/>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626" name="Picture 13" descr="Picture 13"/>
          <p:cNvPicPr>
            <a:picLocks noChangeAspect="1"/>
          </p:cNvPicPr>
          <p:nvPr/>
        </p:nvPicPr>
        <p:blipFill>
          <a:blip r:embed="rId3"/>
          <a:stretch>
            <a:fillRect/>
          </a:stretch>
        </p:blipFill>
        <p:spPr>
          <a:xfrm>
            <a:off x="7338145" y="6476238"/>
            <a:ext cx="391675" cy="333119"/>
          </a:xfrm>
          <a:prstGeom prst="rect">
            <a:avLst/>
          </a:prstGeom>
          <a:ln w="12700">
            <a:miter lim="400000"/>
          </a:ln>
        </p:spPr>
      </p:pic>
      <p:sp>
        <p:nvSpPr>
          <p:cNvPr id="627" name="TextBox 2"/>
          <p:cNvSpPr txBox="1"/>
          <p:nvPr/>
        </p:nvSpPr>
        <p:spPr>
          <a:xfrm>
            <a:off x="333631" y="1631091"/>
            <a:ext cx="6264877" cy="586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a:pPr>
            <a:r>
              <a:t>5. Call a </a:t>
            </a:r>
            <a:r>
              <a:rPr b="1"/>
              <a:t>Traditional </a:t>
            </a:r>
            <a:r>
              <a:t>Interim Pastor</a:t>
            </a:r>
          </a:p>
        </p:txBody>
      </p:sp>
      <p:sp>
        <p:nvSpPr>
          <p:cNvPr id="628" name="TextBox 12"/>
          <p:cNvSpPr txBox="1"/>
          <p:nvPr/>
        </p:nvSpPr>
        <p:spPr>
          <a:xfrm>
            <a:off x="543696" y="222688"/>
            <a:ext cx="5857104" cy="713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r>
              <a:rPr b="1" dirty="0"/>
              <a:t>TRANSITIONAL OPTIONS</a:t>
            </a:r>
          </a:p>
        </p:txBody>
      </p:sp>
      <p:pic>
        <p:nvPicPr>
          <p:cNvPr id="629" name="Picture 16" descr="Picture 16"/>
          <p:cNvPicPr>
            <a:picLocks noChangeAspect="1"/>
          </p:cNvPicPr>
          <p:nvPr/>
        </p:nvPicPr>
        <p:blipFill>
          <a:blip r:embed="rId5"/>
          <a:stretch>
            <a:fillRect/>
          </a:stretch>
        </p:blipFill>
        <p:spPr>
          <a:xfrm>
            <a:off x="7729819" y="145717"/>
            <a:ext cx="904732" cy="7713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Rectangle 3"/>
          <p:cNvSpPr/>
          <p:nvPr/>
        </p:nvSpPr>
        <p:spPr>
          <a:xfrm>
            <a:off x="-794" y="-2191"/>
            <a:ext cx="9144001" cy="6858001"/>
          </a:xfrm>
          <a:prstGeom prst="rect">
            <a:avLst/>
          </a:prstGeom>
          <a:solidFill>
            <a:srgbClr val="1A2754"/>
          </a:solidFill>
          <a:ln w="12700">
            <a:miter lim="400000"/>
          </a:ln>
        </p:spPr>
        <p:txBody>
          <a:bodyPr lIns="45719" rIns="45719" anchor="ctr"/>
          <a:lstStyle/>
          <a:p>
            <a:pPr algn="ctr" defTabSz="914400"/>
            <a:endParaRPr/>
          </a:p>
        </p:txBody>
      </p:sp>
      <p:sp>
        <p:nvSpPr>
          <p:cNvPr id="632" name="Rectangle 4"/>
          <p:cNvSpPr/>
          <p:nvPr/>
        </p:nvSpPr>
        <p:spPr>
          <a:xfrm>
            <a:off x="18338" y="1178330"/>
            <a:ext cx="9144001" cy="5794324"/>
          </a:xfrm>
          <a:prstGeom prst="rect">
            <a:avLst/>
          </a:prstGeom>
          <a:solidFill>
            <a:srgbClr val="FFFFFF"/>
          </a:solidFill>
          <a:ln w="12700">
            <a:miter lim="400000"/>
          </a:ln>
        </p:spPr>
        <p:txBody>
          <a:bodyPr lIns="45719" rIns="45719" anchor="ctr"/>
          <a:lstStyle/>
          <a:p>
            <a:pPr algn="ctr" defTabSz="914400"/>
            <a:endParaRPr/>
          </a:p>
        </p:txBody>
      </p:sp>
      <p:sp>
        <p:nvSpPr>
          <p:cNvPr id="633" name="Straight Connector 10"/>
          <p:cNvSpPr/>
          <p:nvPr/>
        </p:nvSpPr>
        <p:spPr>
          <a:xfrm flipH="1">
            <a:off x="7402399" y="412750"/>
            <a:ext cx="1589" cy="651720"/>
          </a:xfrm>
          <a:prstGeom prst="line">
            <a:avLst/>
          </a:prstGeom>
          <a:ln w="6350">
            <a:solidFill>
              <a:srgbClr val="FFFFFF"/>
            </a:solidFill>
            <a:miter/>
          </a:ln>
        </p:spPr>
        <p:txBody>
          <a:bodyPr lIns="45719" rIns="45719"/>
          <a:lstStyle/>
          <a:p>
            <a:endParaRPr/>
          </a:p>
        </p:txBody>
      </p:sp>
      <p:pic>
        <p:nvPicPr>
          <p:cNvPr id="634" name="Picture 14" descr="Picture 14"/>
          <p:cNvPicPr>
            <a:picLocks noChangeAspect="1"/>
          </p:cNvPicPr>
          <p:nvPr/>
        </p:nvPicPr>
        <p:blipFill>
          <a:blip r:embed="rId3"/>
          <a:stretch>
            <a:fillRect/>
          </a:stretch>
        </p:blipFill>
        <p:spPr>
          <a:xfrm>
            <a:off x="7306627" y="6411895"/>
            <a:ext cx="391675" cy="333119"/>
          </a:xfrm>
          <a:prstGeom prst="rect">
            <a:avLst/>
          </a:prstGeom>
          <a:ln w="12700">
            <a:miter lim="400000"/>
          </a:ln>
        </p:spPr>
      </p:pic>
      <p:pic>
        <p:nvPicPr>
          <p:cNvPr id="635" name="Picture 1" descr="Picture 1"/>
          <p:cNvPicPr>
            <a:picLocks noChangeAspect="1"/>
          </p:cNvPicPr>
          <p:nvPr/>
        </p:nvPicPr>
        <p:blipFill>
          <a:blip r:embed="rId4"/>
          <a:stretch>
            <a:fillRect/>
          </a:stretch>
        </p:blipFill>
        <p:spPr>
          <a:xfrm>
            <a:off x="4309679" y="2648904"/>
            <a:ext cx="3810331" cy="2853177"/>
          </a:xfrm>
          <a:prstGeom prst="rect">
            <a:avLst/>
          </a:prstGeom>
          <a:ln w="12700">
            <a:miter lim="400000"/>
          </a:ln>
        </p:spPr>
      </p:pic>
      <p:sp>
        <p:nvSpPr>
          <p:cNvPr id="636" name="Rectangle 15"/>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637" name="Picture 13" descr="Picture 13"/>
          <p:cNvPicPr>
            <a:picLocks noChangeAspect="1"/>
          </p:cNvPicPr>
          <p:nvPr/>
        </p:nvPicPr>
        <p:blipFill>
          <a:blip r:embed="rId3"/>
          <a:stretch>
            <a:fillRect/>
          </a:stretch>
        </p:blipFill>
        <p:spPr>
          <a:xfrm>
            <a:off x="7338145" y="6476238"/>
            <a:ext cx="391675" cy="333119"/>
          </a:xfrm>
          <a:prstGeom prst="rect">
            <a:avLst/>
          </a:prstGeom>
          <a:ln w="12700">
            <a:miter lim="400000"/>
          </a:ln>
        </p:spPr>
      </p:pic>
      <p:sp>
        <p:nvSpPr>
          <p:cNvPr id="638" name="TextBox 5"/>
          <p:cNvSpPr txBox="1"/>
          <p:nvPr/>
        </p:nvSpPr>
        <p:spPr>
          <a:xfrm>
            <a:off x="333630" y="222688"/>
            <a:ext cx="6598525" cy="144655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400">
                <a:solidFill>
                  <a:srgbClr val="FFFFFF"/>
                </a:solidFill>
              </a:defRPr>
            </a:lvl1pPr>
          </a:lstStyle>
          <a:p>
            <a:r>
              <a:rPr lang="en-US" b="1" dirty="0"/>
              <a:t>TRANSITIONAL OPTIONS</a:t>
            </a:r>
          </a:p>
          <a:p>
            <a:endParaRPr dirty="0"/>
          </a:p>
        </p:txBody>
      </p:sp>
      <p:sp>
        <p:nvSpPr>
          <p:cNvPr id="639" name="TextBox 2"/>
          <p:cNvSpPr txBox="1"/>
          <p:nvPr/>
        </p:nvSpPr>
        <p:spPr>
          <a:xfrm>
            <a:off x="333630" y="1631091"/>
            <a:ext cx="6289593" cy="586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a:pPr>
            <a:r>
              <a:t>6. Call an </a:t>
            </a:r>
            <a:r>
              <a:rPr b="1"/>
              <a:t>Intentional</a:t>
            </a:r>
            <a:r>
              <a:t> Interim Pastor</a:t>
            </a:r>
          </a:p>
        </p:txBody>
      </p:sp>
      <p:sp>
        <p:nvSpPr>
          <p:cNvPr id="640" name="Straight Connector 12"/>
          <p:cNvSpPr/>
          <p:nvPr/>
        </p:nvSpPr>
        <p:spPr>
          <a:xfrm>
            <a:off x="7395215" y="235159"/>
            <a:ext cx="18341" cy="693240"/>
          </a:xfrm>
          <a:prstGeom prst="line">
            <a:avLst/>
          </a:prstGeom>
          <a:ln w="6350">
            <a:solidFill>
              <a:srgbClr val="FFFFFF"/>
            </a:solidFill>
            <a:miter/>
          </a:ln>
        </p:spPr>
        <p:txBody>
          <a:bodyPr lIns="45719" rIns="45719"/>
          <a:lstStyle/>
          <a:p>
            <a:endParaRPr/>
          </a:p>
        </p:txBody>
      </p:sp>
      <p:pic>
        <p:nvPicPr>
          <p:cNvPr id="641" name="Picture 16" descr="Picture 16"/>
          <p:cNvPicPr>
            <a:picLocks noChangeAspect="1"/>
          </p:cNvPicPr>
          <p:nvPr/>
        </p:nvPicPr>
        <p:blipFill>
          <a:blip r:embed="rId5"/>
          <a:stretch>
            <a:fillRect/>
          </a:stretch>
        </p:blipFill>
        <p:spPr>
          <a:xfrm>
            <a:off x="7729819" y="145717"/>
            <a:ext cx="904732" cy="7713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0" y="1153378"/>
            <a:ext cx="9144000" cy="5720321"/>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lang="en-US" sz="2400" b="1" dirty="0"/>
          </a:p>
          <a:p>
            <a:pPr algn="ctr" defTabSz="914400"/>
            <a:r>
              <a:rPr lang="en-US" sz="2400" b="1" u="sng" dirty="0"/>
              <a:t>INTERIM PREACHER</a:t>
            </a:r>
            <a:r>
              <a:rPr lang="en-US" sz="2400" b="1" dirty="0"/>
              <a:t>	    </a:t>
            </a:r>
            <a:r>
              <a:rPr lang="en-US" sz="2400" b="1" u="sng" dirty="0"/>
              <a:t>INTERIM PASTOR</a:t>
            </a:r>
            <a:r>
              <a:rPr lang="en-US" sz="2400" b="1" dirty="0"/>
              <a:t>	       </a:t>
            </a:r>
            <a:r>
              <a:rPr lang="en-US" sz="2400" b="1" u="sng" dirty="0"/>
              <a:t>INTENTIONAL</a:t>
            </a:r>
            <a:br>
              <a:rPr lang="en-US" sz="2400" b="1" dirty="0"/>
            </a:br>
            <a:r>
              <a:rPr lang="en-US" sz="2400" b="1" dirty="0"/>
              <a:t>							</a:t>
            </a:r>
            <a:r>
              <a:rPr lang="en-US" sz="2400" b="1" u="sng" dirty="0"/>
              <a:t>INTERIM PASTOR</a:t>
            </a:r>
            <a:r>
              <a:rPr lang="en-US" sz="2400" b="1" dirty="0"/>
              <a:t>	</a:t>
            </a:r>
          </a:p>
          <a:p>
            <a:r>
              <a:rPr lang="en-US" sz="2400" dirty="0"/>
              <a:t>	</a:t>
            </a:r>
            <a:r>
              <a:rPr lang="en-US" sz="2400" b="1" dirty="0"/>
              <a:t>PART-TIME				PART-TIME		      PART OR FULL-TIME</a:t>
            </a:r>
          </a:p>
          <a:p>
            <a:endParaRPr lang="en-US" b="1" dirty="0"/>
          </a:p>
          <a:p>
            <a:r>
              <a:rPr lang="en-US" sz="2400" b="1" dirty="0"/>
              <a:t>	FILLS THE PULPIT			FILLS THE PULPIT		FILLS THE PULPIT</a:t>
            </a:r>
          </a:p>
          <a:p>
            <a:r>
              <a:rPr lang="en-US" b="1" dirty="0"/>
              <a:t>						</a:t>
            </a:r>
          </a:p>
          <a:p>
            <a:r>
              <a:rPr lang="en-US" b="1" dirty="0"/>
              <a:t>								</a:t>
            </a:r>
            <a:r>
              <a:rPr lang="en-US" sz="2400" b="1" dirty="0"/>
              <a:t>LIMITED				OVERSEES NORMAL 								PASTORAL CARE		PASTORAL CARE</a:t>
            </a:r>
          </a:p>
          <a:p>
            <a:r>
              <a:rPr lang="en-US" b="1" dirty="0"/>
              <a:t>						</a:t>
            </a:r>
          </a:p>
          <a:p>
            <a:r>
              <a:rPr lang="en-US" b="1" dirty="0"/>
              <a:t>								</a:t>
            </a:r>
            <a:r>
              <a:rPr lang="en-US" sz="2400" b="1" dirty="0"/>
              <a:t>LIMITED				FULL PASTORAL</a:t>
            </a:r>
          </a:p>
          <a:p>
            <a:r>
              <a:rPr lang="en-US" sz="2400" b="1" dirty="0"/>
              <a:t>								LEADERSHIP			INTENTIONAL</a:t>
            </a:r>
          </a:p>
          <a:p>
            <a:r>
              <a:rPr lang="en-US" sz="2400" b="1" dirty="0"/>
              <a:t>								(STAFF/BOARD)</a:t>
            </a:r>
            <a:r>
              <a:rPr lang="en-US" b="1" dirty="0"/>
              <a:t>		</a:t>
            </a:r>
            <a:r>
              <a:rPr lang="en-US" sz="2400" b="1" dirty="0"/>
              <a:t>LEADERSHIP</a:t>
            </a:r>
          </a:p>
          <a:p>
            <a:r>
              <a:rPr lang="en-US" sz="2400" b="1" dirty="0"/>
              <a:t>														(INTERIM ISSUES)</a:t>
            </a:r>
          </a:p>
          <a:p>
            <a:r>
              <a:rPr lang="en-US" b="1" dirty="0"/>
              <a:t>						</a:t>
            </a:r>
          </a:p>
          <a:p>
            <a:pPr algn="ctr" defTabSz="914400"/>
            <a:r>
              <a:rPr lang="en-US" b="1" dirty="0"/>
              <a:t>	</a:t>
            </a:r>
            <a:r>
              <a:rPr lang="en-US" dirty="0"/>
              <a:t>	</a:t>
            </a:r>
            <a:endParaRPr dirty="0"/>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1" y="323842"/>
            <a:ext cx="7159133" cy="64633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lvl="0" algn="ctr" hangingPunct="1">
              <a:spcBef>
                <a:spcPts val="700"/>
              </a:spcBef>
              <a:buSzPct val="100000"/>
            </a:pPr>
            <a:r>
              <a:rPr lang="en-US" altLang="en-US" sz="3600" b="1" dirty="0">
                <a:solidFill>
                  <a:schemeClr val="bg1"/>
                </a:solidFill>
              </a:rPr>
              <a:t>INTERIM TYPES</a:t>
            </a:r>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Tree>
    <p:extLst>
      <p:ext uri="{BB962C8B-B14F-4D97-AF65-F5344CB8AC3E}">
        <p14:creationId xmlns:p14="http://schemas.microsoft.com/office/powerpoint/2010/main" val="3601603143"/>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1" y="323842"/>
            <a:ext cx="7159133" cy="64633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lvl="0" algn="ctr" hangingPunct="1">
              <a:spcBef>
                <a:spcPts val="700"/>
              </a:spcBef>
              <a:buSzPct val="100000"/>
            </a:pPr>
            <a:r>
              <a:rPr lang="en-US" altLang="en-US" sz="3600" b="1" dirty="0">
                <a:solidFill>
                  <a:schemeClr val="bg1"/>
                </a:solidFill>
              </a:rPr>
              <a:t>INTENTIONAL INTERIM PASTOR</a:t>
            </a:r>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4" name="TextBox 3">
            <a:extLst>
              <a:ext uri="{FF2B5EF4-FFF2-40B4-BE49-F238E27FC236}">
                <a16:creationId xmlns:a16="http://schemas.microsoft.com/office/drawing/2014/main" id="{27615EAD-E20C-A6DF-F397-48099014FF26}"/>
              </a:ext>
            </a:extLst>
          </p:cNvPr>
          <p:cNvSpPr txBox="1"/>
          <p:nvPr/>
        </p:nvSpPr>
        <p:spPr>
          <a:xfrm>
            <a:off x="0" y="1120333"/>
            <a:ext cx="9144000" cy="550919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Tx/>
              <a:buAutoNum type="arabicPeriod"/>
              <a:tabLst/>
            </a:pPr>
            <a:r>
              <a:rPr kumimoji="0" lang="en-US" sz="3200" b="1" i="0" u="none" strike="noStrike" cap="none" spc="0" normalizeH="0" baseline="0" dirty="0">
                <a:ln>
                  <a:noFill/>
                </a:ln>
                <a:solidFill>
                  <a:schemeClr val="tx1"/>
                </a:solidFill>
                <a:effectLst/>
                <a:uFillTx/>
                <a:latin typeface="+mn-lt"/>
                <a:ea typeface="+mn-ea"/>
                <a:cs typeface="+mn-cs"/>
                <a:sym typeface="Calibri"/>
              </a:rPr>
              <a:t>Can create an atmosphere where renewal and healthy change are expected, potentially realized</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sz="3200" b="1" dirty="0">
                <a:solidFill>
                  <a:schemeClr val="tx1"/>
                </a:solidFill>
              </a:rPr>
              <a:t>Can provide an opportunity to work on specific tasks</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sz="3200" b="1" dirty="0">
                <a:solidFill>
                  <a:schemeClr val="tx1"/>
                </a:solidFill>
              </a:rPr>
              <a:t>Can put the focus on overall congregational health, preventing a premature pastoral search</a:t>
            </a:r>
          </a:p>
          <a:p>
            <a:pPr marL="342900" marR="0" indent="-342900" algn="l" defTabSz="457200" rtl="0" fontAlgn="auto" latinLnBrk="0" hangingPunct="0">
              <a:lnSpc>
                <a:spcPct val="100000"/>
              </a:lnSpc>
              <a:spcBef>
                <a:spcPts val="0"/>
              </a:spcBef>
              <a:spcAft>
                <a:spcPts val="0"/>
              </a:spcAft>
              <a:buClrTx/>
              <a:buSzTx/>
              <a:buFontTx/>
              <a:buAutoNum type="arabicPeriod"/>
              <a:tabLst/>
            </a:pPr>
            <a:r>
              <a:rPr kumimoji="0" lang="en-US" sz="3200" b="1" i="0" u="none" strike="noStrike" cap="none" spc="0" normalizeH="0" baseline="0" dirty="0">
                <a:ln>
                  <a:noFill/>
                </a:ln>
                <a:solidFill>
                  <a:schemeClr val="tx1"/>
                </a:solidFill>
                <a:effectLst/>
                <a:uFillTx/>
                <a:latin typeface="+mn-lt"/>
                <a:ea typeface="+mn-ea"/>
                <a:cs typeface="+mn-cs"/>
                <a:sym typeface="Calibri"/>
              </a:rPr>
              <a:t>Can allow a congregation to embrace a transitional vision with clear goals and directed action</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sz="3200" b="1" dirty="0">
                <a:solidFill>
                  <a:schemeClr val="tx1"/>
                </a:solidFill>
              </a:rPr>
              <a:t>Can give a congregation the opportunity to clean house and re-establish what’s really important</a:t>
            </a:r>
          </a:p>
          <a:p>
            <a:pPr marR="0" algn="l" defTabSz="457200" rtl="0" fontAlgn="auto" latinLnBrk="0" hangingPunct="0">
              <a:lnSpc>
                <a:spcPct val="100000"/>
              </a:lnSpc>
              <a:spcBef>
                <a:spcPts val="0"/>
              </a:spcBef>
              <a:spcAft>
                <a:spcPts val="0"/>
              </a:spcAft>
              <a:buClrTx/>
              <a:buSzTx/>
              <a:tabLst/>
            </a:pPr>
            <a:endParaRPr lang="en-US" sz="3200" b="1" dirty="0">
              <a:solidFill>
                <a:schemeClr val="tx1"/>
              </a:solidFill>
            </a:endParaRPr>
          </a:p>
        </p:txBody>
      </p:sp>
    </p:spTree>
    <p:extLst>
      <p:ext uri="{BB962C8B-B14F-4D97-AF65-F5344CB8AC3E}">
        <p14:creationId xmlns:p14="http://schemas.microsoft.com/office/powerpoint/2010/main" val="3624817625"/>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Rectangle 1"/>
          <p:cNvSpPr txBox="1"/>
          <p:nvPr/>
        </p:nvSpPr>
        <p:spPr>
          <a:xfrm>
            <a:off x="143425" y="291690"/>
            <a:ext cx="8860636" cy="50698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i="1"/>
            </a:lvl1pPr>
          </a:lstStyle>
          <a:p>
            <a:r>
              <a:t>Times of pastoral transition are windows of opportunity. For a congregation that seizes the opportunity, it can be a transformational turning point toward greater health and mission effectiveness.  Welcoming a new senior pastor to a healthy, functioning, spiritually renewed congregation is a goal worth pursuing! </a:t>
            </a:r>
          </a:p>
        </p:txBody>
      </p:sp>
      <p:sp>
        <p:nvSpPr>
          <p:cNvPr id="644" name="Rectangle 3"/>
          <p:cNvSpPr txBox="1"/>
          <p:nvPr/>
        </p:nvSpPr>
        <p:spPr>
          <a:xfrm>
            <a:off x="493874" y="5374899"/>
            <a:ext cx="8733253" cy="8280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solidFill>
                  <a:srgbClr val="0033CC"/>
                </a:solidFill>
              </a:defRPr>
            </a:pPr>
            <a:r>
              <a:rPr dirty="0"/>
              <a:t>From </a:t>
            </a:r>
            <a:r>
              <a:rPr u="sng" dirty="0"/>
              <a:t>Between Pastors </a:t>
            </a:r>
            <a:r>
              <a:rPr dirty="0"/>
              <a:t>by</a:t>
            </a:r>
            <a:r>
              <a:rPr i="1" dirty="0"/>
              <a:t> </a:t>
            </a:r>
            <a:r>
              <a:rPr b="1" dirty="0"/>
              <a:t>Cam Taylor</a:t>
            </a:r>
          </a:p>
          <a:p>
            <a:pPr>
              <a:defRPr sz="2400">
                <a:solidFill>
                  <a:srgbClr val="0033CC"/>
                </a:solidFill>
              </a:defRPr>
            </a:pPr>
            <a:r>
              <a:rPr dirty="0"/>
              <a:t>Director of </a:t>
            </a:r>
            <a:r>
              <a:rPr i="1" dirty="0"/>
              <a:t>Transitional Leadership Ministries </a:t>
            </a:r>
            <a:r>
              <a:rPr dirty="0"/>
              <a:t>(of Outreach Canada)</a:t>
            </a:r>
          </a:p>
        </p:txBody>
      </p:sp>
      <p:pic>
        <p:nvPicPr>
          <p:cNvPr id="645" name="Picture 4" descr="Picture 4"/>
          <p:cNvPicPr>
            <a:picLocks noChangeAspect="1"/>
          </p:cNvPicPr>
          <p:nvPr/>
        </p:nvPicPr>
        <p:blipFill>
          <a:blip r:embed="rId3"/>
          <a:stretch>
            <a:fillRect/>
          </a:stretch>
        </p:blipFill>
        <p:spPr>
          <a:xfrm>
            <a:off x="7306627" y="6411895"/>
            <a:ext cx="391675" cy="333119"/>
          </a:xfrm>
          <a:prstGeom prst="rect">
            <a:avLst/>
          </a:prstGeom>
          <a:ln w="12700">
            <a:miter lim="400000"/>
          </a:ln>
        </p:spPr>
      </p:pic>
      <p:sp>
        <p:nvSpPr>
          <p:cNvPr id="646" name="Rectangle 6"/>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647" name="Picture 9" descr="Picture 9"/>
          <p:cNvPicPr>
            <a:picLocks noChangeAspect="1"/>
          </p:cNvPicPr>
          <p:nvPr/>
        </p:nvPicPr>
        <p:blipFill>
          <a:blip r:embed="rId3"/>
          <a:stretch>
            <a:fillRect/>
          </a:stretch>
        </p:blipFill>
        <p:spPr>
          <a:xfrm>
            <a:off x="7306627" y="6445250"/>
            <a:ext cx="391675" cy="3331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2" y="1143121"/>
            <a:ext cx="9144001" cy="5479517"/>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175268" y="323842"/>
            <a:ext cx="749694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rIns="45719">
            <a:spAutoFit/>
          </a:bodyPr>
          <a:lstStyle/>
          <a:p>
            <a:pPr lvl="0" hangingPunct="1">
              <a:spcBef>
                <a:spcPts val="700"/>
              </a:spcBef>
              <a:buSzPct val="100000"/>
            </a:pPr>
            <a:r>
              <a:rPr lang="en-US" altLang="en-US" sz="3200" b="1" dirty="0">
                <a:solidFill>
                  <a:schemeClr val="bg1"/>
                </a:solidFill>
              </a:rPr>
              <a:t>WHAT SHOULD HAPPEN IN THE INTERIM?</a:t>
            </a:r>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273" name="TextBox 1"/>
          <p:cNvSpPr txBox="1"/>
          <p:nvPr/>
        </p:nvSpPr>
        <p:spPr>
          <a:xfrm>
            <a:off x="778475" y="1757213"/>
            <a:ext cx="7856076" cy="3316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rIns="45719">
            <a:spAutoFit/>
          </a:bodyPr>
          <a:lstStyle/>
          <a:p>
            <a:pPr lvl="0" hangingPunct="1">
              <a:spcBef>
                <a:spcPts val="700"/>
              </a:spcBef>
              <a:buSzPct val="100000"/>
            </a:pPr>
            <a:r>
              <a:rPr lang="en-US" altLang="en-US" sz="3200" b="1" dirty="0"/>
              <a:t>Gain Perspective</a:t>
            </a:r>
          </a:p>
          <a:p>
            <a:pPr marL="783771" lvl="1" indent="-326571" hangingPunct="1">
              <a:spcBef>
                <a:spcPts val="700"/>
              </a:spcBef>
              <a:buSzPct val="100000"/>
              <a:buFont typeface="Arial"/>
              <a:buChar char="–"/>
            </a:pPr>
            <a:r>
              <a:rPr lang="en-US" altLang="en-US" sz="3200" b="1" dirty="0"/>
              <a:t>On the church’s past </a:t>
            </a:r>
          </a:p>
          <a:p>
            <a:pPr marL="783771" lvl="1" indent="-326571" hangingPunct="1">
              <a:spcBef>
                <a:spcPts val="700"/>
              </a:spcBef>
              <a:buSzPct val="100000"/>
              <a:buFont typeface="Arial"/>
              <a:buChar char="–"/>
            </a:pPr>
            <a:r>
              <a:rPr lang="en-US" altLang="en-US" sz="3200" b="1" dirty="0"/>
              <a:t>On a current and realistic view of the Church</a:t>
            </a:r>
          </a:p>
          <a:p>
            <a:pPr marL="783771" lvl="1" indent="-326571" hangingPunct="1">
              <a:spcBef>
                <a:spcPts val="700"/>
              </a:spcBef>
              <a:buSzPct val="100000"/>
              <a:buFont typeface="Arial"/>
              <a:buChar char="–"/>
            </a:pPr>
            <a:r>
              <a:rPr lang="en-US" altLang="en-US" sz="3200" b="1" dirty="0"/>
              <a:t>On a renewed understanding of the Community</a:t>
            </a:r>
          </a:p>
        </p:txBody>
      </p:sp>
    </p:spTree>
    <p:extLst>
      <p:ext uri="{BB962C8B-B14F-4D97-AF65-F5344CB8AC3E}">
        <p14:creationId xmlns:p14="http://schemas.microsoft.com/office/powerpoint/2010/main" val="2438881771"/>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7218"/>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0" y="992481"/>
            <a:ext cx="9144000" cy="5479517"/>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0" y="241528"/>
            <a:ext cx="7159133" cy="58477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lvl="0" hangingPunct="1">
              <a:spcBef>
                <a:spcPts val="700"/>
              </a:spcBef>
              <a:buSzPct val="100000"/>
            </a:pPr>
            <a:r>
              <a:rPr lang="en-US" altLang="en-US" sz="3200" b="1" dirty="0">
                <a:solidFill>
                  <a:schemeClr val="bg1"/>
                </a:solidFill>
              </a:rPr>
              <a:t>WHAT SHOULD HAPPEN IN THE INTERIM?</a:t>
            </a:r>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273" name="TextBox 1"/>
          <p:cNvSpPr txBox="1"/>
          <p:nvPr/>
        </p:nvSpPr>
        <p:spPr>
          <a:xfrm>
            <a:off x="643960" y="1536766"/>
            <a:ext cx="7856076" cy="439094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lvl="0" hangingPunct="1">
              <a:spcBef>
                <a:spcPts val="700"/>
              </a:spcBef>
              <a:buSzPct val="100000"/>
            </a:pPr>
            <a:r>
              <a:rPr lang="en-US" altLang="en-US" sz="3200" b="1" dirty="0"/>
              <a:t>Prepare for New Long-term Senior Pastor</a:t>
            </a:r>
          </a:p>
          <a:p>
            <a:pPr marL="783771" lvl="1" indent="-326571" hangingPunct="1">
              <a:spcBef>
                <a:spcPts val="700"/>
              </a:spcBef>
              <a:buSzPct val="100000"/>
              <a:buFont typeface="Arial"/>
              <a:buChar char="–"/>
            </a:pPr>
            <a:r>
              <a:rPr lang="en-US" altLang="en-US" sz="3200" b="1" dirty="0"/>
              <a:t>Adapt to “Different”</a:t>
            </a:r>
          </a:p>
          <a:p>
            <a:pPr marL="783771" lvl="1" indent="-326571" hangingPunct="1">
              <a:spcBef>
                <a:spcPts val="700"/>
              </a:spcBef>
              <a:buSzPct val="100000"/>
              <a:buFont typeface="Arial"/>
              <a:buChar char="–"/>
            </a:pPr>
            <a:r>
              <a:rPr lang="en-US" altLang="en-US" sz="3200" b="1" dirty="0"/>
              <a:t>Clarify the congregation’s vision of the church’s future </a:t>
            </a:r>
          </a:p>
          <a:p>
            <a:pPr marL="783771" lvl="1" indent="-326571" hangingPunct="1">
              <a:spcBef>
                <a:spcPts val="700"/>
              </a:spcBef>
              <a:buSzPct val="100000"/>
              <a:buFont typeface="Arial"/>
              <a:buChar char="–"/>
            </a:pPr>
            <a:r>
              <a:rPr lang="en-US" altLang="en-US" sz="3200" b="1" dirty="0"/>
              <a:t>Deal with unresolved past issues so the new Pastor can focus on the future</a:t>
            </a:r>
          </a:p>
          <a:p>
            <a:pPr marL="783771" lvl="1" indent="-326571" hangingPunct="1">
              <a:spcBef>
                <a:spcPts val="700"/>
              </a:spcBef>
              <a:buSzPct val="100000"/>
              <a:buFont typeface="Arial"/>
              <a:buChar char="–"/>
            </a:pPr>
            <a:r>
              <a:rPr lang="en-US" altLang="en-US" sz="3200" b="1" dirty="0"/>
              <a:t>Search for, find and call your new Senior Pastor</a:t>
            </a:r>
          </a:p>
        </p:txBody>
      </p:sp>
    </p:spTree>
    <p:extLst>
      <p:ext uri="{BB962C8B-B14F-4D97-AF65-F5344CB8AC3E}">
        <p14:creationId xmlns:p14="http://schemas.microsoft.com/office/powerpoint/2010/main" val="3131888224"/>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 name="Picture 13" descr="Picture 13"/>
          <p:cNvPicPr>
            <a:picLocks noChangeAspect="1"/>
          </p:cNvPicPr>
          <p:nvPr/>
        </p:nvPicPr>
        <p:blipFill>
          <a:blip r:embed="rId3"/>
          <a:stretch>
            <a:fillRect/>
          </a:stretch>
        </p:blipFill>
        <p:spPr>
          <a:xfrm>
            <a:off x="7306627" y="6408322"/>
            <a:ext cx="391675" cy="333119"/>
          </a:xfrm>
          <a:prstGeom prst="rect">
            <a:avLst/>
          </a:prstGeom>
          <a:ln w="12700">
            <a:miter lim="400000"/>
          </a:ln>
        </p:spPr>
      </p:pic>
      <p:pic>
        <p:nvPicPr>
          <p:cNvPr id="561" name="Picture 15" descr="Picture 15"/>
          <p:cNvPicPr>
            <a:picLocks noChangeAspect="1"/>
          </p:cNvPicPr>
          <p:nvPr/>
        </p:nvPicPr>
        <p:blipFill>
          <a:blip r:embed="rId3"/>
          <a:stretch>
            <a:fillRect/>
          </a:stretch>
        </p:blipFill>
        <p:spPr>
          <a:xfrm>
            <a:off x="7317858" y="6404929"/>
            <a:ext cx="391675" cy="333119"/>
          </a:xfrm>
          <a:prstGeom prst="rect">
            <a:avLst/>
          </a:prstGeom>
          <a:ln w="12700">
            <a:miter lim="400000"/>
          </a:ln>
        </p:spPr>
      </p:pic>
      <p:pic>
        <p:nvPicPr>
          <p:cNvPr id="562" name="Picture 5" descr="Picture 5"/>
          <p:cNvPicPr>
            <a:picLocks noChangeAspect="1"/>
          </p:cNvPicPr>
          <p:nvPr/>
        </p:nvPicPr>
        <p:blipFill>
          <a:blip r:embed="rId4"/>
          <a:stretch>
            <a:fillRect/>
          </a:stretch>
        </p:blipFill>
        <p:spPr>
          <a:xfrm>
            <a:off x="2" y="53043"/>
            <a:ext cx="9143998" cy="6744832"/>
          </a:xfrm>
          <a:prstGeom prst="rect">
            <a:avLst/>
          </a:prstGeom>
          <a:ln w="190500" cap="sq">
            <a:solidFill>
              <a:srgbClr val="C8C6BD"/>
            </a:solidFill>
            <a:miter/>
          </a:ln>
          <a:effectLst>
            <a:outerShdw blurRad="254000"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2" y="1143121"/>
            <a:ext cx="9144001" cy="5479517"/>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1" y="323842"/>
            <a:ext cx="7159133" cy="54656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80000"/>
              </a:lnSpc>
              <a:defRPr sz="3600">
                <a:solidFill>
                  <a:srgbClr val="FFFFFF"/>
                </a:solidFill>
              </a:defRPr>
            </a:pPr>
            <a:r>
              <a:rPr lang="en-US" altLang="en-US" b="1" dirty="0"/>
              <a:t>INTERIM AGENDA</a:t>
            </a:r>
            <a:endParaRPr lang="en-US" b="1" dirty="0"/>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273" name="TextBox 1"/>
          <p:cNvSpPr txBox="1"/>
          <p:nvPr/>
        </p:nvSpPr>
        <p:spPr>
          <a:xfrm>
            <a:off x="778475" y="1811629"/>
            <a:ext cx="7856076" cy="411138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lvl="0" hangingPunct="1">
              <a:spcBef>
                <a:spcPts val="700"/>
              </a:spcBef>
              <a:buSzPct val="100000"/>
            </a:pPr>
            <a:r>
              <a:rPr lang="en-US" altLang="en-US" sz="4000" b="1" dirty="0"/>
              <a:t>Assess and Evaluate</a:t>
            </a:r>
          </a:p>
          <a:p>
            <a:pPr marL="783771" lvl="1" indent="-326571" hangingPunct="1">
              <a:spcBef>
                <a:spcPts val="700"/>
              </a:spcBef>
              <a:buSzPct val="100000"/>
              <a:buFont typeface="Arial"/>
              <a:buChar char="–"/>
            </a:pPr>
            <a:r>
              <a:rPr lang="en-US" altLang="en-US" sz="3200" b="1" dirty="0"/>
              <a:t>Congregational Survey</a:t>
            </a:r>
          </a:p>
          <a:p>
            <a:pPr marL="783771" lvl="1" indent="-326571" hangingPunct="1">
              <a:spcBef>
                <a:spcPts val="700"/>
              </a:spcBef>
              <a:buSzPct val="100000"/>
              <a:buFont typeface="Arial"/>
              <a:buChar char="–"/>
            </a:pPr>
            <a:r>
              <a:rPr lang="en-US" altLang="en-US" sz="3200" b="1" dirty="0"/>
              <a:t>Focus Group Listening Process</a:t>
            </a:r>
          </a:p>
          <a:p>
            <a:pPr marL="783771" lvl="1" indent="-326571" hangingPunct="1">
              <a:spcBef>
                <a:spcPts val="700"/>
              </a:spcBef>
              <a:buSzPct val="100000"/>
              <a:buFont typeface="Arial"/>
              <a:buChar char="–"/>
            </a:pPr>
            <a:r>
              <a:rPr lang="en-US" altLang="en-US" sz="3200" b="1" dirty="0"/>
              <a:t>Evaluation</a:t>
            </a:r>
          </a:p>
          <a:p>
            <a:pPr marL="783771" lvl="1" indent="-326571" hangingPunct="1">
              <a:spcBef>
                <a:spcPts val="700"/>
              </a:spcBef>
              <a:buSzPct val="100000"/>
              <a:buFont typeface="Arial"/>
              <a:buChar char="–"/>
            </a:pPr>
            <a:r>
              <a:rPr lang="en-US" altLang="en-US" sz="3200" b="1" dirty="0"/>
              <a:t>Report</a:t>
            </a:r>
          </a:p>
          <a:p>
            <a:pPr marL="783771" lvl="1" indent="-326571" hangingPunct="1">
              <a:spcBef>
                <a:spcPts val="700"/>
              </a:spcBef>
              <a:buSzPct val="100000"/>
              <a:buFont typeface="Arial"/>
              <a:buChar char="–"/>
            </a:pPr>
            <a:r>
              <a:rPr lang="en-US" altLang="en-US" sz="3200" b="1" dirty="0"/>
              <a:t>Adopt a Process to Act on the Assessment Findings</a:t>
            </a:r>
          </a:p>
        </p:txBody>
      </p:sp>
    </p:spTree>
    <p:extLst>
      <p:ext uri="{BB962C8B-B14F-4D97-AF65-F5344CB8AC3E}">
        <p14:creationId xmlns:p14="http://schemas.microsoft.com/office/powerpoint/2010/main" val="2742960821"/>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2" y="1143121"/>
            <a:ext cx="9144001" cy="5479517"/>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1" y="323842"/>
            <a:ext cx="7159133" cy="54656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80000"/>
              </a:lnSpc>
              <a:defRPr sz="3600">
                <a:solidFill>
                  <a:srgbClr val="FFFFFF"/>
                </a:solidFill>
              </a:defRPr>
            </a:pPr>
            <a:r>
              <a:rPr lang="en-US" altLang="en-US" b="1" dirty="0"/>
              <a:t>INTERIM AGENDA</a:t>
            </a:r>
            <a:endParaRPr lang="en-US" b="1" dirty="0"/>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273" name="TextBox 1"/>
          <p:cNvSpPr txBox="1"/>
          <p:nvPr/>
        </p:nvSpPr>
        <p:spPr>
          <a:xfrm>
            <a:off x="643962" y="1306532"/>
            <a:ext cx="7856076" cy="46038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lvl="0" hangingPunct="1">
              <a:spcBef>
                <a:spcPts val="700"/>
              </a:spcBef>
              <a:buSzPct val="100000"/>
            </a:pPr>
            <a:r>
              <a:rPr lang="en-US" altLang="en-US" sz="4000" b="1" dirty="0"/>
              <a:t>Address Issues</a:t>
            </a:r>
          </a:p>
          <a:p>
            <a:pPr marL="783771" lvl="1" indent="-326571" hangingPunct="1">
              <a:spcBef>
                <a:spcPts val="700"/>
              </a:spcBef>
              <a:buSzPct val="100000"/>
              <a:buFont typeface="Arial"/>
              <a:buChar char="–"/>
            </a:pPr>
            <a:r>
              <a:rPr lang="en-US" altLang="en-US" sz="3200" b="1" dirty="0"/>
              <a:t>Conflict; Broken and Strained  Relationships; Simmering Issues Unresolved Issues </a:t>
            </a:r>
          </a:p>
          <a:p>
            <a:pPr lvl="0" hangingPunct="1">
              <a:spcBef>
                <a:spcPts val="700"/>
              </a:spcBef>
              <a:buSzPct val="100000"/>
            </a:pPr>
            <a:r>
              <a:rPr lang="en-US" altLang="en-US" sz="3200" b="1" dirty="0"/>
              <a:t>Old Pattern</a:t>
            </a:r>
          </a:p>
          <a:p>
            <a:pPr marL="783771" lvl="1" indent="-326571" hangingPunct="1">
              <a:spcBef>
                <a:spcPts val="700"/>
              </a:spcBef>
              <a:buSzPct val="100000"/>
              <a:buFont typeface="Arial"/>
              <a:buChar char="–"/>
            </a:pPr>
            <a:r>
              <a:rPr lang="en-US" altLang="en-US" sz="3200" b="1" dirty="0"/>
              <a:t>Hide, deny, bury and disguise problems</a:t>
            </a:r>
          </a:p>
          <a:p>
            <a:pPr marL="783771" lvl="1" indent="-326571" hangingPunct="1">
              <a:spcBef>
                <a:spcPts val="700"/>
              </a:spcBef>
              <a:buSzPct val="100000"/>
              <a:buFont typeface="Arial"/>
              <a:buChar char="–"/>
            </a:pPr>
            <a:r>
              <a:rPr lang="en-US" altLang="en-US" sz="3200" b="1" dirty="0"/>
              <a:t>Let the new pastor deal with them when necessary </a:t>
            </a:r>
          </a:p>
        </p:txBody>
      </p:sp>
    </p:spTree>
    <p:extLst>
      <p:ext uri="{BB962C8B-B14F-4D97-AF65-F5344CB8AC3E}">
        <p14:creationId xmlns:p14="http://schemas.microsoft.com/office/powerpoint/2010/main" val="3182368968"/>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266" name="Rectangle 4"/>
          <p:cNvSpPr/>
          <p:nvPr/>
        </p:nvSpPr>
        <p:spPr>
          <a:xfrm>
            <a:off x="-2" y="1143121"/>
            <a:ext cx="9144001" cy="5479517"/>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defTabSz="914400"/>
            <a:endParaRPr/>
          </a:p>
        </p:txBody>
      </p:sp>
      <p:sp>
        <p:nvSpPr>
          <p:cNvPr id="267" name="Straight Connector 10"/>
          <p:cNvSpPr/>
          <p:nvPr/>
        </p:nvSpPr>
        <p:spPr>
          <a:xfrm flipH="1">
            <a:off x="7402399" y="412750"/>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26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269"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270" name="TextBox 13"/>
          <p:cNvSpPr txBox="1"/>
          <p:nvPr/>
        </p:nvSpPr>
        <p:spPr>
          <a:xfrm>
            <a:off x="407771" y="323842"/>
            <a:ext cx="7159133" cy="546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45719" rIns="45719">
            <a:spAutoFit/>
          </a:bodyPr>
          <a:lstStyle/>
          <a:p>
            <a:pPr algn="ctr">
              <a:lnSpc>
                <a:spcPct val="80000"/>
              </a:lnSpc>
              <a:defRPr sz="3600">
                <a:solidFill>
                  <a:srgbClr val="FFFFFF"/>
                </a:solidFill>
              </a:defRPr>
            </a:pPr>
            <a:r>
              <a:rPr lang="en-US" altLang="en-US" b="1" dirty="0"/>
              <a:t>INTERIM AGENDA</a:t>
            </a:r>
            <a:endParaRPr lang="en-US" b="1" dirty="0"/>
          </a:p>
        </p:txBody>
      </p:sp>
      <p:sp>
        <p:nvSpPr>
          <p:cNvPr id="271" name="Rectangle 15"/>
          <p:cNvSpPr/>
          <p:nvPr/>
        </p:nvSpPr>
        <p:spPr>
          <a:xfrm>
            <a:off x="0" y="6420375"/>
            <a:ext cx="9144000"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72"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273" name="TextBox 1"/>
          <p:cNvSpPr txBox="1"/>
          <p:nvPr/>
        </p:nvSpPr>
        <p:spPr>
          <a:xfrm>
            <a:off x="778475" y="1811629"/>
            <a:ext cx="7856076" cy="4144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19" rIns="45719">
            <a:spAutoFit/>
          </a:bodyPr>
          <a:lstStyle/>
          <a:p>
            <a:pPr lvl="0" hangingPunct="1">
              <a:spcBef>
                <a:spcPts val="700"/>
              </a:spcBef>
              <a:buSzPct val="100000"/>
            </a:pPr>
            <a:r>
              <a:rPr lang="en-US" altLang="en-US" sz="4000" b="1" dirty="0"/>
              <a:t>	Focus: Clarify the Church’s 	Mission, Vision and Values</a:t>
            </a:r>
          </a:p>
          <a:p>
            <a:pPr marL="457200" hangingPunct="1">
              <a:spcBef>
                <a:spcPts val="700"/>
              </a:spcBef>
              <a:buSzPct val="100000"/>
            </a:pPr>
            <a:r>
              <a:rPr lang="en-US" altLang="en-US" sz="3200" b="1" dirty="0"/>
              <a:t>Old Pattern</a:t>
            </a:r>
          </a:p>
          <a:p>
            <a:pPr marL="1219200" lvl="2" indent="-304800" hangingPunct="1">
              <a:spcBef>
                <a:spcPts val="700"/>
              </a:spcBef>
              <a:buSzPct val="100000"/>
              <a:buFont typeface="Arial"/>
              <a:buChar char="•"/>
            </a:pPr>
            <a:r>
              <a:rPr lang="en-US" altLang="en-US" sz="3200" b="1" dirty="0"/>
              <a:t>Get a new pastor as soon as possible</a:t>
            </a:r>
          </a:p>
          <a:p>
            <a:pPr marL="1219200" lvl="2" indent="-304800" hangingPunct="1">
              <a:spcBef>
                <a:spcPts val="700"/>
              </a:spcBef>
              <a:buSzPct val="100000"/>
              <a:buFont typeface="Arial"/>
              <a:buChar char="•"/>
            </a:pPr>
            <a:r>
              <a:rPr lang="en-US" altLang="en-US" sz="3200" b="1" dirty="0"/>
              <a:t>He will communicate his vision for the church</a:t>
            </a:r>
          </a:p>
          <a:p>
            <a:pPr marL="1219200" lvl="2" indent="-304800" hangingPunct="1">
              <a:spcBef>
                <a:spcPts val="700"/>
              </a:spcBef>
              <a:buSzPct val="100000"/>
              <a:buFont typeface="Arial"/>
              <a:buChar char="•"/>
            </a:pPr>
            <a:r>
              <a:rPr lang="en-US" altLang="en-US" sz="3200" b="1" dirty="0"/>
              <a:t>We will follow</a:t>
            </a:r>
          </a:p>
        </p:txBody>
      </p:sp>
    </p:spTree>
    <p:extLst>
      <p:ext uri="{BB962C8B-B14F-4D97-AF65-F5344CB8AC3E}">
        <p14:creationId xmlns:p14="http://schemas.microsoft.com/office/powerpoint/2010/main" val="1115806945"/>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 name="Picture 2" descr="Picture 2"/>
          <p:cNvPicPr>
            <a:picLocks noChangeAspect="1"/>
          </p:cNvPicPr>
          <p:nvPr/>
        </p:nvPicPr>
        <p:blipFill>
          <a:blip r:embed="rId3"/>
          <a:stretch>
            <a:fillRect/>
          </a:stretch>
        </p:blipFill>
        <p:spPr>
          <a:xfrm>
            <a:off x="152943" y="1000897"/>
            <a:ext cx="9086093" cy="4720281"/>
          </a:xfrm>
          <a:prstGeom prst="rect">
            <a:avLst/>
          </a:prstGeom>
          <a:ln w="12700">
            <a:miter lim="400000"/>
          </a:ln>
        </p:spPr>
      </p:pic>
      <p:sp>
        <p:nvSpPr>
          <p:cNvPr id="677" name="TextBox 3"/>
          <p:cNvSpPr txBox="1"/>
          <p:nvPr/>
        </p:nvSpPr>
        <p:spPr>
          <a:xfrm>
            <a:off x="-1" y="319070"/>
            <a:ext cx="8452024" cy="9296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685800">
              <a:defRPr sz="5400" b="1">
                <a:solidFill>
                  <a:srgbClr val="0000CC"/>
                </a:solidFill>
              </a:defRPr>
            </a:lvl1pPr>
          </a:lstStyle>
          <a:p>
            <a:r>
              <a:rPr lang="en-US" dirty="0"/>
              <a:t>IPM’s </a:t>
            </a:r>
            <a:r>
              <a:rPr dirty="0"/>
              <a:t>5 Stage Process</a:t>
            </a:r>
          </a:p>
        </p:txBody>
      </p:sp>
      <p:sp>
        <p:nvSpPr>
          <p:cNvPr id="678" name="Rectangle 8"/>
          <p:cNvSpPr/>
          <p:nvPr/>
        </p:nvSpPr>
        <p:spPr>
          <a:xfrm>
            <a:off x="1056428" y="6315390"/>
            <a:ext cx="6858597" cy="502993"/>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spTree>
    <p:extLst>
      <p:ext uri="{BB962C8B-B14F-4D97-AF65-F5344CB8AC3E}">
        <p14:creationId xmlns:p14="http://schemas.microsoft.com/office/powerpoint/2010/main" val="1752072322"/>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Rectangle 3"/>
          <p:cNvSpPr/>
          <p:nvPr/>
        </p:nvSpPr>
        <p:spPr>
          <a:xfrm>
            <a:off x="-794" y="0"/>
            <a:ext cx="9144001" cy="6858000"/>
          </a:xfrm>
          <a:prstGeom prst="rect">
            <a:avLst/>
          </a:prstGeom>
          <a:solidFill>
            <a:srgbClr val="1A2754"/>
          </a:solidFill>
          <a:ln w="12700">
            <a:miter lim="400000"/>
          </a:ln>
        </p:spPr>
        <p:txBody>
          <a:bodyPr lIns="45719" rIns="45719" anchor="ctr"/>
          <a:lstStyle/>
          <a:p>
            <a:pPr algn="ctr">
              <a:defRPr>
                <a:solidFill>
                  <a:srgbClr val="FFFFFF"/>
                </a:solidFill>
              </a:defRPr>
            </a:pPr>
            <a:endParaRPr/>
          </a:p>
        </p:txBody>
      </p:sp>
      <p:sp>
        <p:nvSpPr>
          <p:cNvPr id="693" name="Rectangle 4"/>
          <p:cNvSpPr/>
          <p:nvPr/>
        </p:nvSpPr>
        <p:spPr>
          <a:xfrm>
            <a:off x="-794" y="1063677"/>
            <a:ext cx="9144001" cy="5794324"/>
          </a:xfrm>
          <a:prstGeom prst="rect">
            <a:avLst/>
          </a:prstGeom>
          <a:solidFill>
            <a:srgbClr val="FFFFFF"/>
          </a:soli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694" name="Straight Connector 5"/>
          <p:cNvSpPr/>
          <p:nvPr/>
        </p:nvSpPr>
        <p:spPr>
          <a:xfrm flipH="1">
            <a:off x="7396570" y="263174"/>
            <a:ext cx="1589" cy="651720"/>
          </a:xfrm>
          <a:prstGeom prst="line">
            <a:avLst/>
          </a:prstGeom>
          <a:ln w="6350">
            <a:solidFill>
              <a:srgbClr val="FFFFFF"/>
            </a:solidFill>
          </a:ln>
          <a:effectLst>
            <a:outerShdw blurRad="38100" dist="20000" dir="5400000" rotWithShape="0">
              <a:srgbClr val="000000">
                <a:alpha val="38000"/>
              </a:srgbClr>
            </a:outerShdw>
          </a:effectLst>
        </p:spPr>
        <p:txBody>
          <a:bodyPr lIns="45719" rIns="45719"/>
          <a:lstStyle/>
          <a:p>
            <a:endParaRPr/>
          </a:p>
        </p:txBody>
      </p:sp>
      <p:pic>
        <p:nvPicPr>
          <p:cNvPr id="695" name="Picture 6" descr="Picture 6"/>
          <p:cNvPicPr>
            <a:picLocks noChangeAspect="1"/>
          </p:cNvPicPr>
          <p:nvPr/>
        </p:nvPicPr>
        <p:blipFill>
          <a:blip r:embed="rId2"/>
          <a:stretch>
            <a:fillRect/>
          </a:stretch>
        </p:blipFill>
        <p:spPr>
          <a:xfrm>
            <a:off x="7729819" y="145717"/>
            <a:ext cx="904732" cy="771374"/>
          </a:xfrm>
          <a:prstGeom prst="rect">
            <a:avLst/>
          </a:prstGeom>
          <a:ln w="12700">
            <a:miter lim="400000"/>
          </a:ln>
        </p:spPr>
      </p:pic>
      <p:sp>
        <p:nvSpPr>
          <p:cNvPr id="696" name="TextBox 7"/>
          <p:cNvSpPr txBox="1"/>
          <p:nvPr/>
        </p:nvSpPr>
        <p:spPr>
          <a:xfrm>
            <a:off x="660119" y="145716"/>
            <a:ext cx="6401081" cy="8915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2800">
                <a:solidFill>
                  <a:srgbClr val="FFFFFF"/>
                </a:solidFill>
              </a:defRPr>
            </a:lvl1pPr>
          </a:lstStyle>
          <a:p>
            <a:r>
              <a:t>Partner With Us to Support and Strengthen Churches in Pastoral Transition</a:t>
            </a:r>
          </a:p>
        </p:txBody>
      </p:sp>
      <p:pic>
        <p:nvPicPr>
          <p:cNvPr id="697" name="Content Placeholder 3" descr="Content Placeholder 3"/>
          <p:cNvPicPr>
            <a:picLocks noChangeAspect="1"/>
          </p:cNvPicPr>
          <p:nvPr/>
        </p:nvPicPr>
        <p:blipFill>
          <a:blip r:embed="rId3"/>
          <a:srcRect t="26257" b="26257"/>
          <a:stretch>
            <a:fillRect/>
          </a:stretch>
        </p:blipFill>
        <p:spPr>
          <a:xfrm>
            <a:off x="1389666" y="1507523"/>
            <a:ext cx="6527241" cy="3642155"/>
          </a:xfrm>
          <a:prstGeom prst="rect">
            <a:avLst/>
          </a:prstGeom>
          <a:ln w="12700">
            <a:miter lim="400000"/>
          </a:ln>
        </p:spPr>
      </p:pic>
      <p:sp>
        <p:nvSpPr>
          <p:cNvPr id="698" name="Rectangle 19"/>
          <p:cNvSpPr/>
          <p:nvPr/>
        </p:nvSpPr>
        <p:spPr>
          <a:xfrm>
            <a:off x="0" y="5793530"/>
            <a:ext cx="9144000" cy="1064471"/>
          </a:xfrm>
          <a:prstGeom prst="rect">
            <a:avLst/>
          </a:prstGeom>
          <a:solidFill>
            <a:srgbClr val="1A2754"/>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lstStyle>
            <a:lvl1pPr algn="ctr">
              <a:defRPr sz="2800">
                <a:solidFill>
                  <a:srgbClr val="FFFFFF"/>
                </a:solidFill>
              </a:defRPr>
            </a:lvl1pPr>
          </a:lstStyle>
          <a:p>
            <a:r>
              <a:t>800-501-7117     interimpastors.com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2"/>
          <p:cNvSpPr txBox="1"/>
          <p:nvPr/>
        </p:nvSpPr>
        <p:spPr>
          <a:xfrm>
            <a:off x="851551" y="1805104"/>
            <a:ext cx="7511234" cy="317779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34290" tIns="34290" rIns="34290" bIns="34290">
            <a:spAutoFit/>
          </a:bodyPr>
          <a:lstStyle/>
          <a:p>
            <a:pPr algn="ctr">
              <a:defRPr sz="3600" b="1" spc="38">
                <a:ln w="3175" cap="flat">
                  <a:solidFill>
                    <a:srgbClr val="000000"/>
                  </a:solidFill>
                  <a:prstDash val="solid"/>
                  <a:round/>
                </a:ln>
                <a:solidFill>
                  <a:srgbClr val="0000CC"/>
                </a:solidFill>
                <a:effectLst>
                  <a:outerShdw blurRad="50800" dist="38100" dir="2700000" rotWithShape="0">
                    <a:srgbClr val="000000">
                      <a:alpha val="40000"/>
                    </a:srgbClr>
                  </a:outerShdw>
                </a:effectLst>
              </a:defRPr>
            </a:pPr>
            <a:endParaRPr dirty="0"/>
          </a:p>
          <a:p>
            <a:pPr algn="ctr">
              <a:defRPr sz="3600" b="1"/>
            </a:pPr>
            <a:r>
              <a:rPr lang="en-US" sz="5800" dirty="0"/>
              <a:t>LIFE BETWEEN PASTORS</a:t>
            </a:r>
          </a:p>
          <a:p>
            <a:pPr algn="ctr">
              <a:defRPr sz="3600" b="1"/>
            </a:pPr>
            <a:endParaRPr lang="en-US" dirty="0"/>
          </a:p>
          <a:p>
            <a:pPr algn="ctr">
              <a:defRPr sz="3600" b="1"/>
            </a:pPr>
            <a:r>
              <a:rPr lang="en-US" dirty="0"/>
              <a:t>The Realities of and Ministry to </a:t>
            </a:r>
          </a:p>
          <a:p>
            <a:pPr algn="ctr">
              <a:defRPr sz="3600" b="1"/>
            </a:pPr>
            <a:r>
              <a:rPr lang="en-US" dirty="0"/>
              <a:t>A Church in Transition        </a:t>
            </a:r>
            <a:endParaRPr dirty="0"/>
          </a:p>
        </p:txBody>
      </p:sp>
      <p:sp>
        <p:nvSpPr>
          <p:cNvPr id="257" name="Rectangle 3"/>
          <p:cNvSpPr/>
          <p:nvPr/>
        </p:nvSpPr>
        <p:spPr>
          <a:xfrm>
            <a:off x="-1" y="6422766"/>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258" name="Picture 5" descr="Picture 5"/>
          <p:cNvPicPr>
            <a:picLocks noChangeAspect="1"/>
          </p:cNvPicPr>
          <p:nvPr/>
        </p:nvPicPr>
        <p:blipFill>
          <a:blip r:embed="rId3"/>
          <a:stretch>
            <a:fillRect/>
          </a:stretch>
        </p:blipFill>
        <p:spPr>
          <a:xfrm>
            <a:off x="7110790" y="5551016"/>
            <a:ext cx="391675" cy="333119"/>
          </a:xfrm>
          <a:prstGeom prst="rect">
            <a:avLst/>
          </a:prstGeom>
          <a:ln w="12700">
            <a:miter lim="400000"/>
          </a:ln>
        </p:spPr>
      </p:pic>
      <p:sp>
        <p:nvSpPr>
          <p:cNvPr id="259" name="Straight Connector 8"/>
          <p:cNvSpPr/>
          <p:nvPr/>
        </p:nvSpPr>
        <p:spPr>
          <a:xfrm>
            <a:off x="2709552" y="3590075"/>
            <a:ext cx="3428999" cy="1"/>
          </a:xfrm>
          <a:prstGeom prst="line">
            <a:avLst/>
          </a:prstGeom>
          <a:ln w="41275">
            <a:solidFill>
              <a:srgbClr val="76B732"/>
            </a:solidFill>
          </a:ln>
        </p:spPr>
        <p:txBody>
          <a:bodyPr lIns="45719" rIns="45719"/>
          <a:lstStyle/>
          <a:p>
            <a:endParaRPr/>
          </a:p>
        </p:txBody>
      </p:sp>
      <p:sp>
        <p:nvSpPr>
          <p:cNvPr id="260" name="Straight Connector 9"/>
          <p:cNvSpPr/>
          <p:nvPr/>
        </p:nvSpPr>
        <p:spPr>
          <a:xfrm>
            <a:off x="2664003" y="2280684"/>
            <a:ext cx="3428999" cy="1"/>
          </a:xfrm>
          <a:prstGeom prst="line">
            <a:avLst/>
          </a:prstGeom>
          <a:ln w="41275">
            <a:solidFill>
              <a:srgbClr val="76B732"/>
            </a:solidFill>
          </a:ln>
        </p:spPr>
        <p:txBody>
          <a:bodyPr lIns="45719" rIns="45719"/>
          <a:lstStyle/>
          <a:p>
            <a:endParaRPr/>
          </a:p>
        </p:txBody>
      </p:sp>
      <p:sp>
        <p:nvSpPr>
          <p:cNvPr id="261" name="Rectangle 1"/>
          <p:cNvSpPr txBox="1"/>
          <p:nvPr/>
        </p:nvSpPr>
        <p:spPr>
          <a:xfrm>
            <a:off x="2538935" y="5698714"/>
            <a:ext cx="3599616" cy="3708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FFFF"/>
                </a:solidFill>
              </a:defRPr>
            </a:lvl1pPr>
          </a:lstStyle>
          <a:p>
            <a:r>
              <a:rPr dirty="0"/>
              <a:t>Dave</a:t>
            </a:r>
          </a:p>
        </p:txBody>
      </p:sp>
      <p:pic>
        <p:nvPicPr>
          <p:cNvPr id="262" name="Picture 12" descr="Picture 12"/>
          <p:cNvPicPr>
            <a:picLocks noChangeAspect="1"/>
          </p:cNvPicPr>
          <p:nvPr/>
        </p:nvPicPr>
        <p:blipFill>
          <a:blip r:embed="rId4"/>
          <a:stretch>
            <a:fillRect/>
          </a:stretch>
        </p:blipFill>
        <p:spPr>
          <a:xfrm>
            <a:off x="3121334" y="603189"/>
            <a:ext cx="2971668" cy="1472367"/>
          </a:xfrm>
          <a:prstGeom prst="rect">
            <a:avLst/>
          </a:prstGeom>
          <a:ln w="12700">
            <a:miter lim="400000"/>
          </a:ln>
        </p:spPr>
      </p:pic>
      <p:pic>
        <p:nvPicPr>
          <p:cNvPr id="263" name="Picture 11" descr="Picture 11"/>
          <p:cNvPicPr>
            <a:picLocks noChangeAspect="1"/>
          </p:cNvPicPr>
          <p:nvPr/>
        </p:nvPicPr>
        <p:blipFill>
          <a:blip r:embed="rId3"/>
          <a:stretch>
            <a:fillRect/>
          </a:stretch>
        </p:blipFill>
        <p:spPr>
          <a:xfrm>
            <a:off x="7338145" y="6476238"/>
            <a:ext cx="391675" cy="333119"/>
          </a:xfrm>
          <a:prstGeom prst="rect">
            <a:avLst/>
          </a:prstGeom>
          <a:ln w="12700">
            <a:miter lim="400000"/>
          </a:ln>
        </p:spPr>
      </p:pic>
      <p:sp>
        <p:nvSpPr>
          <p:cNvPr id="10" name="TextBox 9"/>
          <p:cNvSpPr txBox="1"/>
          <p:nvPr/>
        </p:nvSpPr>
        <p:spPr>
          <a:xfrm>
            <a:off x="2403435" y="5221503"/>
            <a:ext cx="4041232"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Dr. Rich Brown, National Director of Pastor and Regional Relationships</a:t>
            </a:r>
          </a:p>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Interim</a:t>
            </a:r>
            <a:r>
              <a:rPr kumimoji="0" lang="en-US" sz="1800" b="1" i="0" u="none" strike="noStrike" cap="none" spc="0" normalizeH="0" dirty="0">
                <a:ln>
                  <a:noFill/>
                </a:ln>
                <a:solidFill>
                  <a:srgbClr val="000000"/>
                </a:solidFill>
                <a:effectLst/>
                <a:uFillTx/>
                <a:latin typeface="+mn-lt"/>
                <a:ea typeface="+mn-ea"/>
                <a:cs typeface="+mn-cs"/>
                <a:sym typeface="Calibri"/>
              </a:rPr>
              <a:t> Pastor Ministries</a:t>
            </a:r>
            <a:endParaRPr kumimoji="0" lang="en-US" sz="1800" b="1"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41358960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ectangle 3"/>
          <p:cNvSpPr/>
          <p:nvPr/>
        </p:nvSpPr>
        <p:spPr>
          <a:xfrm>
            <a:off x="-794" y="0"/>
            <a:ext cx="9144001" cy="6858000"/>
          </a:xfrm>
          <a:prstGeom prst="rect">
            <a:avLst/>
          </a:prstGeom>
          <a:solidFill>
            <a:srgbClr val="1A2754"/>
          </a:solidFill>
          <a:ln w="12700">
            <a:miter lim="400000"/>
          </a:ln>
        </p:spPr>
        <p:txBody>
          <a:bodyPr lIns="45719" rIns="45719" anchor="ctr"/>
          <a:lstStyle/>
          <a:p>
            <a:pPr algn="ctr">
              <a:defRPr>
                <a:solidFill>
                  <a:srgbClr val="FFFFFF"/>
                </a:solidFill>
              </a:defRPr>
            </a:pPr>
            <a:endParaRPr/>
          </a:p>
        </p:txBody>
      </p:sp>
      <p:sp>
        <p:nvSpPr>
          <p:cNvPr id="286" name="Rectangle 4"/>
          <p:cNvSpPr/>
          <p:nvPr/>
        </p:nvSpPr>
        <p:spPr>
          <a:xfrm>
            <a:off x="-794" y="1063677"/>
            <a:ext cx="9144001" cy="57943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87" name="Straight Connector 10"/>
          <p:cNvSpPr/>
          <p:nvPr/>
        </p:nvSpPr>
        <p:spPr>
          <a:xfrm flipH="1">
            <a:off x="7402399" y="412750"/>
            <a:ext cx="1589" cy="651720"/>
          </a:xfrm>
          <a:prstGeom prst="line">
            <a:avLst/>
          </a:prstGeom>
          <a:ln w="6350">
            <a:solidFill>
              <a:srgbClr val="FFFFFF"/>
            </a:solidFill>
            <a:miter/>
          </a:ln>
        </p:spPr>
        <p:txBody>
          <a:bodyPr lIns="45719" rIns="45719"/>
          <a:lstStyle/>
          <a:p>
            <a:endParaRPr/>
          </a:p>
        </p:txBody>
      </p:sp>
      <p:pic>
        <p:nvPicPr>
          <p:cNvPr id="288"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sp>
        <p:nvSpPr>
          <p:cNvPr id="289" name="TextBox 9"/>
          <p:cNvSpPr txBox="1"/>
          <p:nvPr/>
        </p:nvSpPr>
        <p:spPr>
          <a:xfrm>
            <a:off x="660117" y="1498094"/>
            <a:ext cx="8483091" cy="12090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800"/>
              </a:spcBef>
              <a:defRPr sz="2800"/>
            </a:pPr>
            <a:endParaRPr/>
          </a:p>
          <a:p>
            <a:pPr>
              <a:spcBef>
                <a:spcPts val="1800"/>
              </a:spcBef>
              <a:defRPr sz="2800"/>
            </a:pPr>
            <a:r>
              <a:t>	</a:t>
            </a:r>
          </a:p>
        </p:txBody>
      </p:sp>
      <p:sp>
        <p:nvSpPr>
          <p:cNvPr id="290" name="TextBox 12"/>
          <p:cNvSpPr txBox="1"/>
          <p:nvPr/>
        </p:nvSpPr>
        <p:spPr>
          <a:xfrm>
            <a:off x="680067" y="186373"/>
            <a:ext cx="6056703" cy="7078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a:solidFill>
                  <a:srgbClr val="FFFFFF"/>
                </a:solidFill>
              </a:defRPr>
            </a:lvl1pPr>
          </a:lstStyle>
          <a:p>
            <a:r>
              <a:rPr lang="en-US" sz="4000" b="1" dirty="0"/>
              <a:t>RETIRE</a:t>
            </a:r>
          </a:p>
        </p:txBody>
      </p:sp>
      <p:pic>
        <p:nvPicPr>
          <p:cNvPr id="291" name="Picture 11" descr="Picture 11"/>
          <p:cNvPicPr>
            <a:picLocks noChangeAspect="1"/>
          </p:cNvPicPr>
          <p:nvPr/>
        </p:nvPicPr>
        <p:blipFill>
          <a:blip r:embed="rId4"/>
          <a:stretch>
            <a:fillRect/>
          </a:stretch>
        </p:blipFill>
        <p:spPr>
          <a:xfrm>
            <a:off x="0" y="1062807"/>
            <a:ext cx="9143208" cy="579519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3"/>
          <p:cNvSpPr/>
          <p:nvPr/>
        </p:nvSpPr>
        <p:spPr>
          <a:xfrm>
            <a:off x="-794" y="0"/>
            <a:ext cx="9144001" cy="6858000"/>
          </a:xfrm>
          <a:prstGeom prst="rect">
            <a:avLst/>
          </a:prstGeom>
          <a:solidFill>
            <a:srgbClr val="1A2754"/>
          </a:solidFill>
          <a:ln w="12700">
            <a:miter lim="400000"/>
          </a:ln>
        </p:spPr>
        <p:txBody>
          <a:bodyPr lIns="45719" rIns="45719" anchor="ctr"/>
          <a:lstStyle/>
          <a:p>
            <a:pPr algn="ctr">
              <a:defRPr>
                <a:solidFill>
                  <a:srgbClr val="FFFFFF"/>
                </a:solidFill>
              </a:defRPr>
            </a:pPr>
            <a:endParaRPr/>
          </a:p>
        </p:txBody>
      </p:sp>
      <p:sp>
        <p:nvSpPr>
          <p:cNvPr id="294" name="Rectangle 4"/>
          <p:cNvSpPr/>
          <p:nvPr/>
        </p:nvSpPr>
        <p:spPr>
          <a:xfrm>
            <a:off x="-794" y="1063677"/>
            <a:ext cx="9144001" cy="57943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95" name="Straight Connector 10"/>
          <p:cNvSpPr/>
          <p:nvPr/>
        </p:nvSpPr>
        <p:spPr>
          <a:xfrm flipH="1">
            <a:off x="7402399" y="412750"/>
            <a:ext cx="1589" cy="651720"/>
          </a:xfrm>
          <a:prstGeom prst="line">
            <a:avLst/>
          </a:prstGeom>
          <a:ln w="6350">
            <a:solidFill>
              <a:srgbClr val="FFFFFF"/>
            </a:solidFill>
            <a:miter/>
          </a:ln>
        </p:spPr>
        <p:txBody>
          <a:bodyPr lIns="45719" rIns="45719"/>
          <a:lstStyle/>
          <a:p>
            <a:endParaRPr/>
          </a:p>
        </p:txBody>
      </p:sp>
      <p:pic>
        <p:nvPicPr>
          <p:cNvPr id="296"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sp>
        <p:nvSpPr>
          <p:cNvPr id="297" name="TextBox 9"/>
          <p:cNvSpPr txBox="1"/>
          <p:nvPr/>
        </p:nvSpPr>
        <p:spPr>
          <a:xfrm>
            <a:off x="660117" y="1498094"/>
            <a:ext cx="8483091" cy="5359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800"/>
              </a:spcBef>
              <a:defRPr sz="2800"/>
            </a:lvl1pPr>
          </a:lstStyle>
          <a:p>
            <a:r>
              <a:t>	</a:t>
            </a:r>
          </a:p>
        </p:txBody>
      </p:sp>
      <p:sp>
        <p:nvSpPr>
          <p:cNvPr id="298" name="TextBox 12"/>
          <p:cNvSpPr txBox="1"/>
          <p:nvPr/>
        </p:nvSpPr>
        <p:spPr>
          <a:xfrm>
            <a:off x="153098" y="136033"/>
            <a:ext cx="7435233" cy="7078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a:solidFill>
                  <a:srgbClr val="FFFFFF"/>
                </a:solidFill>
              </a:defRPr>
            </a:lvl1pPr>
          </a:lstStyle>
          <a:p>
            <a:r>
              <a:rPr lang="en-US" sz="4000" b="1" dirty="0"/>
              <a:t>  CALLED TO NEW MINISTRY</a:t>
            </a:r>
          </a:p>
        </p:txBody>
      </p:sp>
      <p:pic>
        <p:nvPicPr>
          <p:cNvPr id="299" name="Picture 7" descr="Picture 7"/>
          <p:cNvPicPr>
            <a:picLocks noChangeAspect="1"/>
          </p:cNvPicPr>
          <p:nvPr/>
        </p:nvPicPr>
        <p:blipFill>
          <a:blip r:embed="rId4"/>
          <a:stretch>
            <a:fillRect/>
          </a:stretch>
        </p:blipFill>
        <p:spPr>
          <a:xfrm>
            <a:off x="1" y="1062807"/>
            <a:ext cx="9144745" cy="579519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Rectangle 3"/>
          <p:cNvSpPr/>
          <p:nvPr/>
        </p:nvSpPr>
        <p:spPr>
          <a:xfrm>
            <a:off x="-794" y="0"/>
            <a:ext cx="9144001" cy="6858000"/>
          </a:xfrm>
          <a:prstGeom prst="rect">
            <a:avLst/>
          </a:prstGeom>
          <a:solidFill>
            <a:srgbClr val="1A2754"/>
          </a:solidFill>
          <a:ln w="12700">
            <a:miter lim="400000"/>
          </a:ln>
        </p:spPr>
        <p:txBody>
          <a:bodyPr lIns="45719" rIns="45719" anchor="ctr"/>
          <a:lstStyle/>
          <a:p>
            <a:pPr algn="ctr">
              <a:defRPr>
                <a:solidFill>
                  <a:srgbClr val="FFFFFF"/>
                </a:solidFill>
              </a:defRPr>
            </a:pPr>
            <a:endParaRPr/>
          </a:p>
        </p:txBody>
      </p:sp>
      <p:grpSp>
        <p:nvGrpSpPr>
          <p:cNvPr id="304" name="Rectangle 4"/>
          <p:cNvGrpSpPr/>
          <p:nvPr/>
        </p:nvGrpSpPr>
        <p:grpSpPr>
          <a:xfrm>
            <a:off x="-794" y="1063676"/>
            <a:ext cx="9144001" cy="5794325"/>
            <a:chOff x="0" y="0"/>
            <a:chExt cx="9144000" cy="5794323"/>
          </a:xfrm>
        </p:grpSpPr>
        <p:sp>
          <p:nvSpPr>
            <p:cNvPr id="302" name="Rectangle"/>
            <p:cNvSpPr/>
            <p:nvPr/>
          </p:nvSpPr>
          <p:spPr>
            <a:xfrm>
              <a:off x="0" y="-1"/>
              <a:ext cx="9144000" cy="579432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3" name="Bnt"/>
            <p:cNvSpPr txBox="1"/>
            <p:nvPr/>
          </p:nvSpPr>
          <p:spPr>
            <a:xfrm>
              <a:off x="0" y="2721830"/>
              <a:ext cx="9144000" cy="35066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solidFill>
                    <a:srgbClr val="FFFFFF"/>
                  </a:solidFill>
                  <a:latin typeface="Arial"/>
                  <a:ea typeface="Arial"/>
                  <a:cs typeface="Arial"/>
                  <a:sym typeface="Arial"/>
                </a:defRPr>
              </a:lvl1pPr>
            </a:lstStyle>
            <a:p>
              <a:r>
                <a:t>Bnt </a:t>
              </a:r>
            </a:p>
          </p:txBody>
        </p:sp>
      </p:grpSp>
      <p:sp>
        <p:nvSpPr>
          <p:cNvPr id="305" name="Straight Connector 10"/>
          <p:cNvSpPr/>
          <p:nvPr/>
        </p:nvSpPr>
        <p:spPr>
          <a:xfrm flipH="1">
            <a:off x="7402399" y="412750"/>
            <a:ext cx="1589" cy="651720"/>
          </a:xfrm>
          <a:prstGeom prst="line">
            <a:avLst/>
          </a:prstGeom>
          <a:ln w="6350">
            <a:solidFill>
              <a:srgbClr val="FFFFFF"/>
            </a:solidFill>
            <a:miter/>
          </a:ln>
        </p:spPr>
        <p:txBody>
          <a:bodyPr lIns="45719" rIns="45719"/>
          <a:lstStyle/>
          <a:p>
            <a:endParaRPr/>
          </a:p>
        </p:txBody>
      </p:sp>
      <p:pic>
        <p:nvPicPr>
          <p:cNvPr id="306"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sp>
        <p:nvSpPr>
          <p:cNvPr id="307" name="TextBox 9"/>
          <p:cNvSpPr txBox="1"/>
          <p:nvPr/>
        </p:nvSpPr>
        <p:spPr>
          <a:xfrm>
            <a:off x="660117" y="1471880"/>
            <a:ext cx="8483091" cy="5359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800"/>
              </a:spcBef>
              <a:defRPr sz="2800"/>
            </a:lvl1pPr>
          </a:lstStyle>
          <a:p>
            <a:r>
              <a:t>	</a:t>
            </a:r>
          </a:p>
        </p:txBody>
      </p:sp>
      <p:sp>
        <p:nvSpPr>
          <p:cNvPr id="308" name="TextBox 12"/>
          <p:cNvSpPr txBox="1"/>
          <p:nvPr/>
        </p:nvSpPr>
        <p:spPr>
          <a:xfrm>
            <a:off x="680067" y="159353"/>
            <a:ext cx="6056703" cy="713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r>
              <a:rPr lang="en-US" b="1" dirty="0"/>
              <a:t>RESIGN </a:t>
            </a:r>
          </a:p>
        </p:txBody>
      </p:sp>
      <p:pic>
        <p:nvPicPr>
          <p:cNvPr id="309" name="Picture 6" descr="Picture 6"/>
          <p:cNvPicPr>
            <a:picLocks noChangeAspect="1"/>
          </p:cNvPicPr>
          <p:nvPr/>
        </p:nvPicPr>
        <p:blipFill>
          <a:blip r:embed="rId4"/>
          <a:stretch>
            <a:fillRect/>
          </a:stretch>
        </p:blipFill>
        <p:spPr>
          <a:xfrm>
            <a:off x="0" y="1062807"/>
            <a:ext cx="9144000" cy="579519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ctangle 3"/>
          <p:cNvSpPr/>
          <p:nvPr/>
        </p:nvSpPr>
        <p:spPr>
          <a:xfrm>
            <a:off x="-794" y="0"/>
            <a:ext cx="9144001" cy="6858000"/>
          </a:xfrm>
          <a:prstGeom prst="rect">
            <a:avLst/>
          </a:prstGeom>
          <a:solidFill>
            <a:srgbClr val="1A2754"/>
          </a:solidFill>
          <a:ln w="12700">
            <a:miter lim="400000"/>
          </a:ln>
        </p:spPr>
        <p:txBody>
          <a:bodyPr lIns="45719" rIns="45719" anchor="ctr"/>
          <a:lstStyle/>
          <a:p>
            <a:pPr algn="ctr">
              <a:defRPr>
                <a:solidFill>
                  <a:srgbClr val="FFFFFF"/>
                </a:solidFill>
              </a:defRPr>
            </a:pPr>
            <a:endParaRPr/>
          </a:p>
        </p:txBody>
      </p:sp>
      <p:sp>
        <p:nvSpPr>
          <p:cNvPr id="325" name="Rectangle 4"/>
          <p:cNvSpPr/>
          <p:nvPr/>
        </p:nvSpPr>
        <p:spPr>
          <a:xfrm>
            <a:off x="-794" y="1063677"/>
            <a:ext cx="9144001" cy="579432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26" name="Straight Connector 10"/>
          <p:cNvSpPr/>
          <p:nvPr/>
        </p:nvSpPr>
        <p:spPr>
          <a:xfrm flipH="1">
            <a:off x="7416042" y="252833"/>
            <a:ext cx="1589" cy="651720"/>
          </a:xfrm>
          <a:prstGeom prst="line">
            <a:avLst/>
          </a:prstGeom>
          <a:ln w="6350">
            <a:solidFill>
              <a:srgbClr val="FFFFFF"/>
            </a:solidFill>
            <a:miter/>
          </a:ln>
        </p:spPr>
        <p:txBody>
          <a:bodyPr lIns="45719" rIns="45719"/>
          <a:lstStyle/>
          <a:p>
            <a:endParaRPr/>
          </a:p>
        </p:txBody>
      </p:sp>
      <p:pic>
        <p:nvPicPr>
          <p:cNvPr id="327"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sp>
        <p:nvSpPr>
          <p:cNvPr id="328" name="TextBox 12"/>
          <p:cNvSpPr txBox="1"/>
          <p:nvPr/>
        </p:nvSpPr>
        <p:spPr>
          <a:xfrm>
            <a:off x="680067" y="145843"/>
            <a:ext cx="6056703" cy="713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solidFill>
                  <a:srgbClr val="FFFFFF"/>
                </a:solidFill>
              </a:defRPr>
            </a:lvl1pPr>
          </a:lstStyle>
          <a:p>
            <a:r>
              <a:rPr lang="en-US" b="1" dirty="0"/>
              <a:t>TERMINATED</a:t>
            </a:r>
            <a:endParaRPr b="1" dirty="0"/>
          </a:p>
        </p:txBody>
      </p:sp>
      <p:pic>
        <p:nvPicPr>
          <p:cNvPr id="329" name="Picture 2" descr="Picture 2"/>
          <p:cNvPicPr>
            <a:picLocks noChangeAspect="1"/>
          </p:cNvPicPr>
          <p:nvPr/>
        </p:nvPicPr>
        <p:blipFill>
          <a:blip r:embed="rId4"/>
          <a:stretch>
            <a:fillRect/>
          </a:stretch>
        </p:blipFill>
        <p:spPr>
          <a:xfrm>
            <a:off x="-794" y="1062807"/>
            <a:ext cx="9144001" cy="5795194"/>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Picture 3" descr="Picture 3"/>
          <p:cNvPicPr>
            <a:picLocks noChangeAspect="1"/>
          </p:cNvPicPr>
          <p:nvPr/>
        </p:nvPicPr>
        <p:blipFill>
          <a:blip r:embed="rId3"/>
          <a:stretch>
            <a:fillRect/>
          </a:stretch>
        </p:blipFill>
        <p:spPr>
          <a:xfrm>
            <a:off x="7049" y="1048703"/>
            <a:ext cx="9144001" cy="5793531"/>
          </a:xfrm>
          <a:prstGeom prst="rect">
            <a:avLst/>
          </a:prstGeom>
          <a:ln w="12700">
            <a:miter lim="400000"/>
          </a:ln>
        </p:spPr>
      </p:pic>
      <p:sp>
        <p:nvSpPr>
          <p:cNvPr id="332" name="Rectangle 3"/>
          <p:cNvSpPr/>
          <p:nvPr/>
        </p:nvSpPr>
        <p:spPr>
          <a:xfrm>
            <a:off x="-794" y="-1"/>
            <a:ext cx="9144001" cy="1064472"/>
          </a:xfrm>
          <a:prstGeom prst="rect">
            <a:avLst/>
          </a:prstGeom>
          <a:solidFill>
            <a:srgbClr val="1A2754"/>
          </a:solidFill>
          <a:ln w="12700">
            <a:miter lim="400000"/>
          </a:ln>
        </p:spPr>
        <p:txBody>
          <a:bodyPr lIns="45719" rIns="45719" anchor="ctr"/>
          <a:lstStyle/>
          <a:p>
            <a:pPr algn="ctr" defTabSz="914400"/>
            <a:endParaRPr/>
          </a:p>
        </p:txBody>
      </p:sp>
      <p:sp>
        <p:nvSpPr>
          <p:cNvPr id="333" name="Straight Connector 10"/>
          <p:cNvSpPr/>
          <p:nvPr/>
        </p:nvSpPr>
        <p:spPr>
          <a:xfrm flipH="1">
            <a:off x="7402399" y="412750"/>
            <a:ext cx="1589" cy="651720"/>
          </a:xfrm>
          <a:prstGeom prst="line">
            <a:avLst/>
          </a:prstGeom>
          <a:ln w="6350">
            <a:solidFill>
              <a:srgbClr val="FFFFFF"/>
            </a:solidFill>
            <a:miter/>
          </a:ln>
        </p:spPr>
        <p:txBody>
          <a:bodyPr lIns="45719" rIns="45719"/>
          <a:lstStyle/>
          <a:p>
            <a:endParaRPr/>
          </a:p>
        </p:txBody>
      </p:sp>
      <p:pic>
        <p:nvPicPr>
          <p:cNvPr id="334" name="Picture 8" descr="Picture 8"/>
          <p:cNvPicPr>
            <a:picLocks noChangeAspect="1"/>
          </p:cNvPicPr>
          <p:nvPr/>
        </p:nvPicPr>
        <p:blipFill>
          <a:blip r:embed="rId4"/>
          <a:stretch>
            <a:fillRect/>
          </a:stretch>
        </p:blipFill>
        <p:spPr>
          <a:xfrm>
            <a:off x="7729819" y="145717"/>
            <a:ext cx="904732" cy="771374"/>
          </a:xfrm>
          <a:prstGeom prst="rect">
            <a:avLst/>
          </a:prstGeom>
          <a:ln w="12700">
            <a:miter lim="400000"/>
          </a:ln>
        </p:spPr>
      </p:pic>
      <p:sp>
        <p:nvSpPr>
          <p:cNvPr id="335" name="TextBox 12"/>
          <p:cNvSpPr txBox="1"/>
          <p:nvPr/>
        </p:nvSpPr>
        <p:spPr>
          <a:xfrm>
            <a:off x="118754" y="241314"/>
            <a:ext cx="7603222" cy="5970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914400">
              <a:lnSpc>
                <a:spcPct val="80000"/>
              </a:lnSpc>
              <a:defRPr sz="4000">
                <a:solidFill>
                  <a:srgbClr val="FFFFFF"/>
                </a:solidFill>
              </a:defRPr>
            </a:lvl1pPr>
          </a:lstStyle>
          <a:p>
            <a:r>
              <a:rPr lang="en-US" b="1" dirty="0"/>
              <a:t>REACTIONS TO PASTOR LEAVING</a:t>
            </a:r>
          </a:p>
        </p:txBody>
      </p:sp>
      <p:sp>
        <p:nvSpPr>
          <p:cNvPr id="336" name="TextBox 1"/>
          <p:cNvSpPr txBox="1"/>
          <p:nvPr/>
        </p:nvSpPr>
        <p:spPr>
          <a:xfrm>
            <a:off x="6165691" y="1965793"/>
            <a:ext cx="1666877" cy="840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4800" b="1">
                <a:ln w="3175" cap="flat">
                  <a:solidFill>
                    <a:srgbClr val="FFFFFF"/>
                  </a:solidFill>
                  <a:prstDash val="solid"/>
                  <a:round/>
                </a:ln>
                <a:effectLst>
                  <a:outerShdw blurRad="38100" dist="19050" dir="2700000" rotWithShape="0">
                    <a:srgbClr val="000000">
                      <a:alpha val="40000"/>
                    </a:srgbClr>
                  </a:outerShdw>
                </a:effectLst>
              </a:defRPr>
            </a:lvl1pPr>
          </a:lstStyle>
          <a:p>
            <a:r>
              <a:t>Grief</a:t>
            </a:r>
          </a:p>
        </p:txBody>
      </p:sp>
      <p:sp>
        <p:nvSpPr>
          <p:cNvPr id="337" name="TextBox 15"/>
          <p:cNvSpPr txBox="1"/>
          <p:nvPr/>
        </p:nvSpPr>
        <p:spPr>
          <a:xfrm>
            <a:off x="387754" y="2704094"/>
            <a:ext cx="1666876" cy="840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4800" b="1">
                <a:ln w="3175" cap="flat">
                  <a:solidFill>
                    <a:srgbClr val="FFFFFF"/>
                  </a:solidFill>
                  <a:prstDash val="solid"/>
                  <a:round/>
                </a:ln>
                <a:effectLst>
                  <a:outerShdw blurRad="38100" dist="19050" dir="2700000" rotWithShape="0">
                    <a:srgbClr val="000000">
                      <a:alpha val="40000"/>
                    </a:srgbClr>
                  </a:outerShdw>
                </a:effectLst>
              </a:defRPr>
            </a:lvl1pPr>
          </a:lstStyle>
          <a:p>
            <a:r>
              <a:t>Joy</a:t>
            </a:r>
          </a:p>
        </p:txBody>
      </p:sp>
      <p:sp>
        <p:nvSpPr>
          <p:cNvPr id="338" name="TextBox 16"/>
          <p:cNvSpPr txBox="1"/>
          <p:nvPr/>
        </p:nvSpPr>
        <p:spPr>
          <a:xfrm>
            <a:off x="-168721" y="4139314"/>
            <a:ext cx="3980059" cy="840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4800" b="1">
                <a:ln w="3175" cap="flat">
                  <a:solidFill>
                    <a:srgbClr val="FFFFFF"/>
                  </a:solidFill>
                  <a:prstDash val="solid"/>
                  <a:round/>
                </a:ln>
                <a:effectLst>
                  <a:outerShdw blurRad="38100" dist="19050" dir="2700000" rotWithShape="0">
                    <a:srgbClr val="000000">
                      <a:alpha val="40000"/>
                    </a:srgbClr>
                  </a:outerShdw>
                </a:effectLst>
              </a:defRPr>
            </a:lvl1pPr>
          </a:lstStyle>
          <a:p>
            <a:r>
              <a:t>Questioning</a:t>
            </a:r>
          </a:p>
        </p:txBody>
      </p:sp>
      <p:sp>
        <p:nvSpPr>
          <p:cNvPr id="339" name="TextBox 17"/>
          <p:cNvSpPr txBox="1"/>
          <p:nvPr/>
        </p:nvSpPr>
        <p:spPr>
          <a:xfrm>
            <a:off x="-243500" y="1223232"/>
            <a:ext cx="5090709" cy="8407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4800" b="1">
                <a:ln w="3175" cap="flat">
                  <a:solidFill>
                    <a:srgbClr val="FFFFFF"/>
                  </a:solidFill>
                  <a:prstDash val="solid"/>
                  <a:round/>
                </a:ln>
                <a:effectLst>
                  <a:outerShdw blurRad="38100" dist="19050" dir="2700000" rotWithShape="0">
                    <a:srgbClr val="000000">
                      <a:alpha val="40000"/>
                    </a:srgbClr>
                  </a:outerShdw>
                </a:effectLst>
              </a:defRPr>
            </a:lvl1pPr>
          </a:lstStyle>
          <a:p>
            <a:r>
              <a:t>Power Vacuum</a:t>
            </a:r>
          </a:p>
        </p:txBody>
      </p:sp>
      <p:sp>
        <p:nvSpPr>
          <p:cNvPr id="340" name="TextBox 18"/>
          <p:cNvSpPr txBox="1"/>
          <p:nvPr/>
        </p:nvSpPr>
        <p:spPr>
          <a:xfrm>
            <a:off x="5452622" y="3730892"/>
            <a:ext cx="3980060" cy="15900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4800" b="1">
                <a:ln w="3175" cap="flat">
                  <a:solidFill>
                    <a:srgbClr val="FFFFFF"/>
                  </a:solidFill>
                  <a:prstDash val="solid"/>
                  <a:round/>
                </a:ln>
                <a:effectLst>
                  <a:outerShdw blurRad="38100" dist="19050" dir="2700000" rotWithShape="0">
                    <a:srgbClr val="000000">
                      <a:alpha val="40000"/>
                    </a:srgbClr>
                  </a:outerShdw>
                </a:effectLst>
              </a:defRPr>
            </a:lvl1pPr>
          </a:lstStyle>
          <a:p>
            <a:r>
              <a:t>Fear/ Uncertainty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ctangle 3"/>
          <p:cNvSpPr/>
          <p:nvPr/>
        </p:nvSpPr>
        <p:spPr>
          <a:xfrm>
            <a:off x="0" y="32092"/>
            <a:ext cx="9144000" cy="6858001"/>
          </a:xfrm>
          <a:prstGeom prst="rect">
            <a:avLst/>
          </a:prstGeom>
          <a:solidFill>
            <a:srgbClr val="1A2754"/>
          </a:solidFill>
          <a:ln w="12700">
            <a:miter lim="400000"/>
          </a:ln>
        </p:spPr>
        <p:txBody>
          <a:bodyPr lIns="45719" rIns="45719" anchor="ctr"/>
          <a:lstStyle/>
          <a:p>
            <a:pPr algn="ctr" defTabSz="914400"/>
            <a:endParaRPr/>
          </a:p>
        </p:txBody>
      </p:sp>
      <p:sp>
        <p:nvSpPr>
          <p:cNvPr id="355" name="Rectangle 4"/>
          <p:cNvSpPr/>
          <p:nvPr/>
        </p:nvSpPr>
        <p:spPr>
          <a:xfrm>
            <a:off x="-1" y="965733"/>
            <a:ext cx="9144001" cy="5479517"/>
          </a:xfrm>
          <a:prstGeom prst="rect">
            <a:avLst/>
          </a:prstGeom>
          <a:solidFill>
            <a:srgbClr val="FFFFFF"/>
          </a:solidFill>
          <a:ln w="12700">
            <a:miter lim="400000"/>
          </a:ln>
        </p:spPr>
        <p:txBody>
          <a:bodyPr lIns="45719" rIns="45719" anchor="ctr"/>
          <a:lstStyle/>
          <a:p>
            <a:pPr lvl="8" indent="0"/>
            <a:r>
              <a:rPr lang="en-US" altLang="en-US" sz="4000" b="1" dirty="0"/>
              <a:t>		Name a Search Committee</a:t>
            </a:r>
          </a:p>
          <a:p>
            <a:pPr lvl="8" indent="0"/>
            <a:r>
              <a:rPr lang="en-US" altLang="en-US" sz="4000" b="1" dirty="0"/>
              <a:t>		Get lots of names</a:t>
            </a:r>
          </a:p>
          <a:p>
            <a:pPr lvl="8" indent="0"/>
            <a:r>
              <a:rPr lang="en-US" altLang="en-US" sz="4000" b="1" dirty="0"/>
              <a:t>		Call Our New Senior Pastor</a:t>
            </a:r>
          </a:p>
          <a:p>
            <a:pPr lvl="8" indent="0"/>
            <a:r>
              <a:rPr lang="en-US" altLang="en-US" sz="4000" b="1" dirty="0"/>
              <a:t>		Speed is Important</a:t>
            </a:r>
          </a:p>
        </p:txBody>
      </p:sp>
      <p:sp>
        <p:nvSpPr>
          <p:cNvPr id="356" name="Straight Connector 10"/>
          <p:cNvSpPr/>
          <p:nvPr/>
        </p:nvSpPr>
        <p:spPr>
          <a:xfrm flipH="1">
            <a:off x="7402399" y="412750"/>
            <a:ext cx="1589" cy="651720"/>
          </a:xfrm>
          <a:prstGeom prst="line">
            <a:avLst/>
          </a:prstGeom>
          <a:ln w="6350">
            <a:solidFill>
              <a:srgbClr val="FFFFFF"/>
            </a:solidFill>
            <a:miter/>
          </a:ln>
        </p:spPr>
        <p:txBody>
          <a:bodyPr lIns="45719" rIns="45719"/>
          <a:lstStyle/>
          <a:p>
            <a:endParaRPr/>
          </a:p>
        </p:txBody>
      </p:sp>
      <p:pic>
        <p:nvPicPr>
          <p:cNvPr id="357" name="Picture 8" descr="Picture 8"/>
          <p:cNvPicPr>
            <a:picLocks noChangeAspect="1"/>
          </p:cNvPicPr>
          <p:nvPr/>
        </p:nvPicPr>
        <p:blipFill>
          <a:blip r:embed="rId3"/>
          <a:stretch>
            <a:fillRect/>
          </a:stretch>
        </p:blipFill>
        <p:spPr>
          <a:xfrm>
            <a:off x="7729819" y="145717"/>
            <a:ext cx="904732" cy="771374"/>
          </a:xfrm>
          <a:prstGeom prst="rect">
            <a:avLst/>
          </a:prstGeom>
          <a:ln w="12700">
            <a:miter lim="400000"/>
          </a:ln>
        </p:spPr>
      </p:pic>
      <p:pic>
        <p:nvPicPr>
          <p:cNvPr id="358" name="Picture 12" descr="Picture 12"/>
          <p:cNvPicPr>
            <a:picLocks noChangeAspect="1"/>
          </p:cNvPicPr>
          <p:nvPr/>
        </p:nvPicPr>
        <p:blipFill>
          <a:blip r:embed="rId4"/>
          <a:stretch>
            <a:fillRect/>
          </a:stretch>
        </p:blipFill>
        <p:spPr>
          <a:xfrm>
            <a:off x="7306627" y="6411895"/>
            <a:ext cx="391675" cy="333119"/>
          </a:xfrm>
          <a:prstGeom prst="rect">
            <a:avLst/>
          </a:prstGeom>
          <a:ln w="12700">
            <a:miter lim="400000"/>
          </a:ln>
        </p:spPr>
      </p:pic>
      <p:sp>
        <p:nvSpPr>
          <p:cNvPr id="359" name="TextBox 13"/>
          <p:cNvSpPr txBox="1"/>
          <p:nvPr/>
        </p:nvSpPr>
        <p:spPr>
          <a:xfrm>
            <a:off x="401532" y="286797"/>
            <a:ext cx="7165372" cy="5970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80000"/>
              </a:lnSpc>
              <a:defRPr sz="3600">
                <a:solidFill>
                  <a:srgbClr val="FFFFFF"/>
                </a:solidFill>
              </a:defRPr>
            </a:lvl1pPr>
          </a:lstStyle>
          <a:p>
            <a:r>
              <a:rPr lang="en-US" altLang="en-US" sz="4000" b="1" dirty="0"/>
              <a:t>NORMAL FIRST RESPONSES</a:t>
            </a:r>
            <a:endParaRPr lang="en-US" sz="4000" b="1" dirty="0"/>
          </a:p>
        </p:txBody>
      </p:sp>
      <p:sp>
        <p:nvSpPr>
          <p:cNvPr id="360" name="Rectangle 15"/>
          <p:cNvSpPr/>
          <p:nvPr/>
        </p:nvSpPr>
        <p:spPr>
          <a:xfrm>
            <a:off x="0" y="6445250"/>
            <a:ext cx="9144001" cy="444844"/>
          </a:xfrm>
          <a:prstGeom prst="rect">
            <a:avLst/>
          </a:prstGeom>
          <a:solidFill>
            <a:srgbClr val="76B732"/>
          </a:solidFill>
          <a:ln w="12700">
            <a:miter lim="400000"/>
          </a:ln>
        </p:spPr>
        <p:txBody>
          <a:bodyPr lIns="45719" rIns="45719" anchor="ctr"/>
          <a:lstStyle/>
          <a:p>
            <a:pPr algn="ctr">
              <a:defRPr sz="1300">
                <a:solidFill>
                  <a:srgbClr val="FFFFFF"/>
                </a:solidFill>
              </a:defRPr>
            </a:pPr>
            <a:endParaRPr/>
          </a:p>
        </p:txBody>
      </p:sp>
      <p:pic>
        <p:nvPicPr>
          <p:cNvPr id="361" name="Picture 11" descr="Picture 11"/>
          <p:cNvPicPr>
            <a:picLocks noChangeAspect="1"/>
          </p:cNvPicPr>
          <p:nvPr/>
        </p:nvPicPr>
        <p:blipFill>
          <a:blip r:embed="rId4"/>
          <a:stretch>
            <a:fillRect/>
          </a:stretch>
        </p:blipFill>
        <p:spPr>
          <a:xfrm>
            <a:off x="7338145" y="6476238"/>
            <a:ext cx="391675" cy="333119"/>
          </a:xfrm>
          <a:prstGeom prst="rect">
            <a:avLst/>
          </a:prstGeom>
          <a:ln w="12700">
            <a:miter lim="400000"/>
          </a:ln>
        </p:spPr>
      </p:pic>
      <p:sp>
        <p:nvSpPr>
          <p:cNvPr id="13" name="TextBox 12"/>
          <p:cNvSpPr txBox="1"/>
          <p:nvPr/>
        </p:nvSpPr>
        <p:spPr>
          <a:xfrm>
            <a:off x="4742584" y="3539613"/>
            <a:ext cx="38919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4800" b="1" i="0" u="none" strike="noStrike" cap="none" spc="0" normalizeH="0" baseline="0" dirty="0">
              <a:ln>
                <a:noFill/>
              </a:ln>
              <a:solidFill>
                <a:srgbClr val="000000"/>
              </a:solidFill>
              <a:effectLst/>
              <a:uFillTx/>
              <a:latin typeface="+mn-lt"/>
              <a:ea typeface="+mn-ea"/>
              <a:cs typeface="+mn-cs"/>
              <a:sym typeface="Calibri"/>
            </a:endParaRPr>
          </a:p>
        </p:txBody>
      </p:sp>
      <p:sp>
        <p:nvSpPr>
          <p:cNvPr id="15" name="TextBox 14"/>
          <p:cNvSpPr txBox="1"/>
          <p:nvPr/>
        </p:nvSpPr>
        <p:spPr>
          <a:xfrm>
            <a:off x="1552058" y="6042565"/>
            <a:ext cx="1528596"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945</TotalTime>
  <Words>2238</Words>
  <Application>Microsoft Macintosh PowerPoint</Application>
  <PresentationFormat>On-screen Show (4:3)</PresentationFormat>
  <Paragraphs>280</Paragraphs>
  <Slides>35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Rich Brown</cp:lastModifiedBy>
  <cp:revision>26</cp:revision>
  <cp:lastPrinted>2020-02-11T20:49:28Z</cp:lastPrinted>
  <dcterms:created xsi:type="dcterms:W3CDTF">2020-03-04T22:44:16Z</dcterms:created>
  <dcterms:modified xsi:type="dcterms:W3CDTF">2023-04-25T02:26:26Z</dcterms:modified>
</cp:coreProperties>
</file>