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391" r:id="rId4"/>
    <p:sldId id="395" r:id="rId5"/>
    <p:sldId id="324" r:id="rId6"/>
    <p:sldId id="273" r:id="rId7"/>
    <p:sldId id="394" r:id="rId8"/>
    <p:sldId id="398" r:id="rId9"/>
    <p:sldId id="393" r:id="rId10"/>
    <p:sldId id="377" r:id="rId11"/>
    <p:sldId id="332" r:id="rId12"/>
    <p:sldId id="351" r:id="rId13"/>
    <p:sldId id="274" r:id="rId14"/>
    <p:sldId id="378" r:id="rId15"/>
    <p:sldId id="335" r:id="rId16"/>
    <p:sldId id="384" r:id="rId17"/>
    <p:sldId id="385" r:id="rId18"/>
    <p:sldId id="379" r:id="rId19"/>
    <p:sldId id="338" r:id="rId20"/>
    <p:sldId id="386" r:id="rId21"/>
    <p:sldId id="387" r:id="rId22"/>
    <p:sldId id="380" r:id="rId23"/>
    <p:sldId id="341" r:id="rId24"/>
    <p:sldId id="382" r:id="rId25"/>
    <p:sldId id="381" r:id="rId26"/>
    <p:sldId id="397" r:id="rId27"/>
    <p:sldId id="257" r:id="rId28"/>
    <p:sldId id="388" r:id="rId29"/>
    <p:sldId id="334" r:id="rId30"/>
    <p:sldId id="336" r:id="rId31"/>
    <p:sldId id="337" r:id="rId32"/>
    <p:sldId id="396" r:id="rId33"/>
    <p:sldId id="317" r:id="rId34"/>
    <p:sldId id="320" r:id="rId35"/>
    <p:sldId id="323" r:id="rId36"/>
    <p:sldId id="326" r:id="rId37"/>
    <p:sldId id="35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D2F92-2AAE-7A48-ACA9-32836E10FE37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9DF52-809B-394B-B722-7B304768A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1573402-09F1-9442-A3CD-D05BF4B49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E904D5-21A7-E44F-9FEA-42B1C4C5E33C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BF7EF75-DEAF-F748-8932-A7A448546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275C400-BCCB-124B-A41E-1D4312D02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64050"/>
            <a:ext cx="5140325" cy="4227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15A41-4C3B-4F77-A389-4599F1A2B2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8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72FA4-29FA-46C6-9E3B-B46DA32BC3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1019-6590-4D73-BB49-4D096DB31C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1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2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3B1C-0FFB-4202-A6A5-EC69805B93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7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4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96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7942-4D3E-49F3-BB91-8E4E7442B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2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E0BA-589B-4D6B-B5AB-AA8D5EF440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9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24A5-473F-44B8-AC0F-39867732E5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0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41BA7-F74B-4E93-A62C-70B9660C6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0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8E8F-0B43-46BE-A72D-649DB24DB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9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DF05-BE36-4587-ADFD-E4A78B36D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8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B163-46E9-4E23-9CE3-7642E015C4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9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6437A-CDBE-40F6-A1D8-42FCD909E00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CC74-29E6-744D-BBD1-B95E1D8C7DC2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9789-37B3-9F4F-B76B-8CBBC187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916CE-42ED-5445-963F-F6F41BC04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93" y="292002"/>
            <a:ext cx="8060635" cy="17401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Loving and Leading People Who Don’t Behave Like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38BE5-9661-F44A-BEDD-41EC31712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02238"/>
            <a:ext cx="6858000" cy="1655762"/>
          </a:xfrm>
        </p:spPr>
        <p:txBody>
          <a:bodyPr/>
          <a:lstStyle/>
          <a:p>
            <a:r>
              <a:rPr lang="en-US" dirty="0"/>
              <a:t>Dr. Rich Brown</a:t>
            </a:r>
          </a:p>
          <a:p>
            <a:r>
              <a:rPr lang="en-US" dirty="0"/>
              <a:t>Interim Pastor Ministries</a:t>
            </a:r>
          </a:p>
          <a:p>
            <a:r>
              <a:rPr lang="en-US" dirty="0"/>
              <a:t>National Director of Pastor and Regional Relationships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6893E-AA6D-7149-8812-5609E3F9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948296"/>
            <a:ext cx="6832600" cy="29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114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800" b="1" u="sng" dirty="0">
                <a:solidFill>
                  <a:srgbClr val="000000"/>
                </a:solidFill>
              </a:rPr>
              <a:t>DRIVERS</a:t>
            </a:r>
            <a:r>
              <a:rPr lang="en-US" sz="3800" b="1" dirty="0">
                <a:solidFill>
                  <a:srgbClr val="000000"/>
                </a:solidFill>
                <a:latin typeface="Century Schoolbook" pitchFamily="-84" charset="0"/>
              </a:rPr>
              <a:t> are </a:t>
            </a:r>
            <a:r>
              <a:rPr lang="en-US" sz="3800" b="1" i="1" dirty="0">
                <a:solidFill>
                  <a:srgbClr val="000000"/>
                </a:solidFill>
                <a:latin typeface="Century Schoolbook" pitchFamily="-84" charset="0"/>
              </a:rPr>
              <a:t>admired for being...</a:t>
            </a:r>
            <a:endParaRPr lang="en-US" sz="3800" b="1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Strong-willed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Productive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Decisive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Practical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Visionary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Optimistic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Born Leader</a:t>
            </a:r>
          </a:p>
          <a:p>
            <a:pPr eaLnBrk="1" hangingPunct="1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981200"/>
            <a:ext cx="4495800" cy="41148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Self-sufficient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Able to oversee change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Correcting wrongs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Not easily discouraged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Independent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Confident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>
                <a:latin typeface="Helvetica" pitchFamily="-106" charset="0"/>
              </a:rPr>
              <a:t>TELLERS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kumimoji="1" lang="en-US" sz="2800" b="1">
                <a:latin typeface="Helvetica" pitchFamily="-106" charset="0"/>
              </a:rPr>
              <a:t>ASKERS</a:t>
            </a:r>
            <a:endParaRPr kumimoji="1" lang="en-US" sz="2800">
              <a:latin typeface="Helvetica" pitchFamily="-106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kumimoji="1" lang="en-US" sz="2800" b="1">
                <a:latin typeface="Helvetica" pitchFamily="-106" charset="0"/>
              </a:rPr>
              <a:t>TASKS</a:t>
            </a:r>
            <a:endParaRPr kumimoji="1" lang="en-US" sz="2800">
              <a:latin typeface="Helvetica" pitchFamily="-106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kumimoji="1" lang="en-US" sz="2800" b="1">
                <a:latin typeface="Helvetica" pitchFamily="-106" charset="0"/>
              </a:rPr>
              <a:t>                RELATIONSHIPS</a:t>
            </a:r>
          </a:p>
        </p:txBody>
      </p:sp>
      <p:sp>
        <p:nvSpPr>
          <p:cNvPr id="29703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5562600" y="6096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DRIVERS</a:t>
            </a:r>
            <a:endParaRPr lang="en-US" b="1">
              <a:latin typeface="Arial Black" pitchFamily="34" charset="0"/>
            </a:endParaRPr>
          </a:p>
        </p:txBody>
      </p:sp>
      <p:pic>
        <p:nvPicPr>
          <p:cNvPr id="12" name="Picture 11" descr="su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066800"/>
            <a:ext cx="1931644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ASKERS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TASKS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5334000" y="5105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 Black" pitchFamily="-84" charset="0"/>
              </a:rPr>
              <a:t>EXPRESSIVES</a:t>
            </a:r>
            <a:endParaRPr lang="en-US" sz="2800" u="sng" dirty="0">
              <a:latin typeface="Arial Black" pitchFamily="-8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ASKERS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TASKS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5334000" y="5105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 Black" pitchFamily="-84" charset="0"/>
              </a:rPr>
              <a:t>EXPRESSIVES</a:t>
            </a:r>
            <a:endParaRPr lang="en-US" sz="2800" u="sng" dirty="0">
              <a:latin typeface="Arial Black" pitchFamily="-84" charset="0"/>
            </a:endParaRPr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5181600" y="3810000"/>
            <a:ext cx="2438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400" b="1" dirty="0"/>
              <a:t>Interaction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Recognition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Influence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447800"/>
          </a:xfrm>
        </p:spPr>
        <p:txBody>
          <a:bodyPr/>
          <a:lstStyle/>
          <a:p>
            <a:pPr eaLnBrk="1" hangingPunct="1"/>
            <a:r>
              <a:rPr lang="en-US" sz="3800" b="1" u="sng" dirty="0">
                <a:solidFill>
                  <a:srgbClr val="000000"/>
                </a:solidFill>
              </a:rPr>
              <a:t>EXPRESSIVES</a:t>
            </a:r>
            <a:r>
              <a:rPr lang="en-US" sz="3800" b="1" dirty="0">
                <a:solidFill>
                  <a:srgbClr val="000000"/>
                </a:solidFill>
                <a:latin typeface="Century Schoolbook" pitchFamily="-84" charset="0"/>
              </a:rPr>
              <a:t> are </a:t>
            </a:r>
            <a:r>
              <a:rPr lang="en-US" sz="3800" b="1" i="1" dirty="0">
                <a:solidFill>
                  <a:srgbClr val="000000"/>
                </a:solidFill>
                <a:latin typeface="Century Schoolbook" pitchFamily="-84" charset="0"/>
              </a:rPr>
              <a:t>admired         for being…</a:t>
            </a:r>
            <a:endParaRPr lang="en-US" sz="3800" b="1" u="sng" dirty="0">
              <a:solidFill>
                <a:srgbClr val="000000"/>
              </a:solidFill>
              <a:latin typeface="Century Schoolbook" pitchFamily="-8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33600"/>
            <a:ext cx="3962400" cy="4572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A great  personality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Warm and friendly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The life of party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Compassionate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Demonstrative</a:t>
            </a:r>
          </a:p>
          <a:p>
            <a:pPr eaLnBrk="1" hangingPunct="1"/>
            <a:endParaRPr lang="en-US" b="1" dirty="0">
              <a:solidFill>
                <a:srgbClr val="000000"/>
              </a:solidFill>
            </a:endParaRPr>
          </a:p>
          <a:p>
            <a:pPr eaLnBrk="1" hangingPunct="1"/>
            <a:endParaRPr lang="en-US" b="1" dirty="0">
              <a:solidFill>
                <a:srgbClr val="000000"/>
              </a:solidFill>
            </a:endParaRPr>
          </a:p>
          <a:p>
            <a:pPr eaLnBrk="1" hangingPunct="1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Cheerful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Sincere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Generous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A good story teller 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A people person</a:t>
            </a:r>
          </a:p>
          <a:p>
            <a:pPr eaLnBrk="1" hangingPunct="1"/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>
                <a:latin typeface="Helvetica" pitchFamily="-106" charset="0"/>
              </a:rPr>
              <a:t>TELLERS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kumimoji="1" lang="en-US" sz="2800" b="1">
                <a:latin typeface="Helvetica" pitchFamily="-106" charset="0"/>
              </a:rPr>
              <a:t>ASKERS</a:t>
            </a:r>
            <a:endParaRPr kumimoji="1" lang="en-US" sz="2800">
              <a:latin typeface="Helvetica" pitchFamily="-106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kumimoji="1" lang="en-US" sz="2800" b="1">
                <a:latin typeface="Helvetica" pitchFamily="-106" charset="0"/>
              </a:rPr>
              <a:t>TASKS</a:t>
            </a:r>
            <a:endParaRPr kumimoji="1" lang="en-US" sz="2800">
              <a:latin typeface="Helvetica" pitchFamily="-106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kumimoji="1" lang="en-US" sz="2800" b="1">
                <a:latin typeface="Helvetica" pitchFamily="-106" charset="0"/>
              </a:rPr>
              <a:t>                RELATIONSHIPS</a:t>
            </a:r>
          </a:p>
        </p:txBody>
      </p:sp>
      <p:sp>
        <p:nvSpPr>
          <p:cNvPr id="29703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5334000" y="5349875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800" b="1" dirty="0">
                <a:latin typeface="Arial Black" pitchFamily="34" charset="0"/>
              </a:rPr>
              <a:t>EXPRESSIVES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5" name="Picture 14" descr="child in 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581400"/>
            <a:ext cx="236737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1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ASKERS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TASKS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669925" y="609600"/>
            <a:ext cx="2986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latin typeface="Arial Black" pitchFamily="-84" charset="0"/>
              </a:rPr>
              <a:t>ANALYTICALS</a:t>
            </a:r>
          </a:p>
        </p:txBody>
      </p:sp>
    </p:spTree>
    <p:extLst>
      <p:ext uri="{BB962C8B-B14F-4D97-AF65-F5344CB8AC3E}">
        <p14:creationId xmlns:p14="http://schemas.microsoft.com/office/powerpoint/2010/main" val="195326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ASKERS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TASKS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669925" y="609600"/>
            <a:ext cx="2986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latin typeface="Arial Black" pitchFamily="-84" charset="0"/>
              </a:rPr>
              <a:t>ANALYTICALS</a:t>
            </a:r>
          </a:p>
        </p:txBody>
      </p:sp>
      <p:sp>
        <p:nvSpPr>
          <p:cNvPr id="11277" name="TextBox 15"/>
          <p:cNvSpPr txBox="1">
            <a:spLocks noChangeArrowheads="1"/>
          </p:cNvSpPr>
          <p:nvPr/>
        </p:nvSpPr>
        <p:spPr bwMode="auto">
          <a:xfrm>
            <a:off x="1447800" y="16002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400" b="1" dirty="0"/>
              <a:t>Evidence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Accuracy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Quality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800" b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ANALYTICALS</a:t>
            </a:r>
            <a:r>
              <a:rPr lang="en-US" sz="3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entury Schoolbook" pitchFamily="-84" charset="0"/>
              </a:rPr>
              <a:t> are admired  for being…</a:t>
            </a:r>
            <a:endParaRPr lang="en-US" sz="3800" b="1" u="sng" dirty="0">
              <a:latin typeface="Century Schoolbook" pitchFamily="-8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b="1" dirty="0"/>
              <a:t>Thinkers</a:t>
            </a:r>
          </a:p>
          <a:p>
            <a:pPr eaLnBrk="1" hangingPunct="1"/>
            <a:r>
              <a:rPr lang="en-US" b="1" dirty="0"/>
              <a:t>Self-disciplined</a:t>
            </a:r>
          </a:p>
          <a:p>
            <a:pPr eaLnBrk="1" hangingPunct="1"/>
            <a:r>
              <a:rPr lang="en-US" b="1" dirty="0"/>
              <a:t>Serious</a:t>
            </a:r>
          </a:p>
          <a:p>
            <a:pPr eaLnBrk="1" hangingPunct="1"/>
            <a:r>
              <a:rPr lang="en-US" b="1" dirty="0"/>
              <a:t>Accurate</a:t>
            </a:r>
          </a:p>
          <a:p>
            <a:pPr eaLnBrk="1" hangingPunct="1"/>
            <a:r>
              <a:rPr lang="en-US" b="1" dirty="0"/>
              <a:t>Sensitive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b="1" dirty="0"/>
              <a:t>Competent</a:t>
            </a:r>
          </a:p>
          <a:p>
            <a:pPr eaLnBrk="1" hangingPunct="1"/>
            <a:r>
              <a:rPr lang="en-US" b="1" dirty="0"/>
              <a:t>Careful</a:t>
            </a:r>
          </a:p>
          <a:p>
            <a:pPr eaLnBrk="1" hangingPunct="1"/>
            <a:r>
              <a:rPr lang="en-US" b="1" dirty="0"/>
              <a:t>Systematic</a:t>
            </a:r>
          </a:p>
          <a:p>
            <a:pPr eaLnBrk="1" hangingPunct="1"/>
            <a:r>
              <a:rPr lang="en-US" b="1" dirty="0"/>
              <a:t>Even-tempered</a:t>
            </a:r>
          </a:p>
          <a:p>
            <a:pPr eaLnBrk="1" hangingPunct="1"/>
            <a:r>
              <a:rPr lang="en-US" b="1" dirty="0"/>
              <a:t>Creative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>
                <a:latin typeface="Helvetica" pitchFamily="-106" charset="0"/>
              </a:rPr>
              <a:t>TELLERS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kumimoji="1" lang="en-US" sz="2800" b="1">
                <a:latin typeface="Helvetica" pitchFamily="-106" charset="0"/>
              </a:rPr>
              <a:t>ASKERS</a:t>
            </a:r>
            <a:endParaRPr kumimoji="1" lang="en-US" sz="2800">
              <a:latin typeface="Helvetica" pitchFamily="-106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kumimoji="1" lang="en-US" sz="2800" b="1">
                <a:latin typeface="Helvetica" pitchFamily="-106" charset="0"/>
              </a:rPr>
              <a:t>TASKS</a:t>
            </a:r>
            <a:endParaRPr kumimoji="1" lang="en-US" sz="2800">
              <a:latin typeface="Helvetica" pitchFamily="-106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kumimoji="1" lang="en-US" sz="2800" b="1">
                <a:latin typeface="Helvetica" pitchFamily="-106" charset="0"/>
              </a:rPr>
              <a:t>                RELATIONSHIPS</a:t>
            </a:r>
          </a:p>
        </p:txBody>
      </p:sp>
      <p:sp>
        <p:nvSpPr>
          <p:cNvPr id="29703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669925" y="609600"/>
            <a:ext cx="33194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800" b="1">
                <a:latin typeface="Arial Black" pitchFamily="34" charset="0"/>
              </a:rPr>
              <a:t>ANALYTICALS</a:t>
            </a:r>
          </a:p>
        </p:txBody>
      </p:sp>
      <p:pic>
        <p:nvPicPr>
          <p:cNvPr id="13" name="Picture 12" descr="child on toilet.news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66800"/>
            <a:ext cx="1421022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34E35A-7280-1A49-A972-2C9F8738D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06599" y="48811"/>
            <a:ext cx="5007245" cy="62601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3DAF80-F5AB-C934-FF11-FF5C3950A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273" y="5893574"/>
            <a:ext cx="1063518" cy="8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3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ASKERS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TASKS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914400" y="5121275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 Black" pitchFamily="-84" charset="0"/>
              </a:rPr>
              <a:t>AMIABLES</a:t>
            </a:r>
            <a:endParaRPr lang="en-US" sz="2800" b="1" u="sng" dirty="0">
              <a:solidFill>
                <a:srgbClr val="0066FF"/>
              </a:solidFill>
              <a:latin typeface="Arial Black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3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ASKERS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TASKS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914400" y="5121275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 Black" pitchFamily="-84" charset="0"/>
              </a:rPr>
              <a:t>AMIABLES</a:t>
            </a:r>
            <a:endParaRPr lang="en-US" sz="2800" b="1" u="sng" dirty="0">
              <a:solidFill>
                <a:srgbClr val="0066FF"/>
              </a:solidFill>
              <a:latin typeface="Arial Black" pitchFamily="-84" charset="0"/>
            </a:endParaRP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1447800" y="37338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400" b="1"/>
              <a:t>Loyalty</a:t>
            </a:r>
          </a:p>
          <a:p>
            <a:pPr>
              <a:buFont typeface="Arial" pitchFamily="-84" charset="0"/>
              <a:buChar char="•"/>
            </a:pPr>
            <a:r>
              <a:rPr lang="en-US" sz="2400" b="1"/>
              <a:t>Security</a:t>
            </a:r>
          </a:p>
          <a:p>
            <a:pPr>
              <a:buFont typeface="Arial" pitchFamily="-84" charset="0"/>
              <a:buChar char="•"/>
            </a:pPr>
            <a:r>
              <a:rPr lang="en-US" sz="2400" b="1"/>
              <a:t>Approval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219200"/>
          </a:xfrm>
        </p:spPr>
        <p:txBody>
          <a:bodyPr/>
          <a:lstStyle/>
          <a:p>
            <a:pPr eaLnBrk="1" hangingPunct="1"/>
            <a:r>
              <a:rPr lang="en-US" sz="3800" b="1" u="sng" dirty="0">
                <a:solidFill>
                  <a:srgbClr val="000000"/>
                </a:solidFill>
                <a:latin typeface="Century Schoolbook" pitchFamily="-84" charset="0"/>
              </a:rPr>
              <a:t>AMIABLES</a:t>
            </a:r>
            <a:r>
              <a:rPr lang="en-US" sz="3800" b="1" dirty="0">
                <a:solidFill>
                  <a:srgbClr val="000000"/>
                </a:solidFill>
                <a:latin typeface="Century Schoolbook" pitchFamily="-84" charset="0"/>
              </a:rPr>
              <a:t> are </a:t>
            </a:r>
            <a:r>
              <a:rPr lang="en-US" sz="3800" b="1" i="1" dirty="0">
                <a:solidFill>
                  <a:srgbClr val="000000"/>
                </a:solidFill>
                <a:latin typeface="Century Schoolbook" pitchFamily="-84" charset="0"/>
              </a:rPr>
              <a:t>admired       for being</a:t>
            </a:r>
            <a:endParaRPr lang="en-US" sz="3800" b="1" dirty="0">
              <a:solidFill>
                <a:srgbClr val="000000"/>
              </a:solidFill>
              <a:latin typeface="Century Schoolbook" pitchFamily="-8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Likeable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Diplomatic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Efficient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Organized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Dependable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Conservative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Loyal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Easy-going, calm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Patient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Quiet but witty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Sympathetic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Trustworthy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Team-player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Consistent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>
                <a:latin typeface="Helvetica" pitchFamily="-106" charset="0"/>
              </a:rPr>
              <a:t>TELLERS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kumimoji="1" lang="en-US" sz="2800" b="1">
                <a:latin typeface="Helvetica" pitchFamily="-106" charset="0"/>
              </a:rPr>
              <a:t>ASKERS</a:t>
            </a:r>
            <a:endParaRPr kumimoji="1" lang="en-US" sz="2800">
              <a:latin typeface="Helvetica" pitchFamily="-106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kumimoji="1" lang="en-US" sz="2800" b="1">
                <a:latin typeface="Helvetica" pitchFamily="-106" charset="0"/>
              </a:rPr>
              <a:t>TASKS</a:t>
            </a:r>
            <a:endParaRPr kumimoji="1" lang="en-US" sz="2800">
              <a:latin typeface="Helvetica" pitchFamily="-106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kumimoji="1" lang="en-US" sz="2800" b="1">
                <a:latin typeface="Helvetica" pitchFamily="-106" charset="0"/>
              </a:rPr>
              <a:t>                RELATIONSHIPS</a:t>
            </a:r>
          </a:p>
        </p:txBody>
      </p:sp>
      <p:sp>
        <p:nvSpPr>
          <p:cNvPr id="29703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5562600" y="6096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DRIVERS</a:t>
            </a:r>
            <a:endParaRPr lang="en-US" b="1">
              <a:latin typeface="Arial Black" pitchFamily="34" charset="0"/>
            </a:endParaRP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5334000" y="5349875"/>
            <a:ext cx="335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800" b="1" dirty="0">
                <a:latin typeface="Arial Black" pitchFamily="34" charset="0"/>
              </a:rPr>
              <a:t>EXPRESSIVES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669925" y="609600"/>
            <a:ext cx="33194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800" b="1">
                <a:latin typeface="Arial Black" pitchFamily="34" charset="0"/>
              </a:rPr>
              <a:t>ANALYTICALS</a:t>
            </a: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914400" y="534418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2800" b="1" dirty="0">
                <a:latin typeface="Arial Black" pitchFamily="34" charset="0"/>
              </a:rPr>
              <a:t>AMIABLES</a:t>
            </a:r>
          </a:p>
        </p:txBody>
      </p:sp>
      <p:pic>
        <p:nvPicPr>
          <p:cNvPr id="14" name="Picture 13" descr="kissing p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581400"/>
            <a:ext cx="24369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83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ASKERS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TASKS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5562600" y="609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 Black" pitchFamily="-84" charset="0"/>
              </a:rPr>
              <a:t>DRIVERS</a:t>
            </a:r>
            <a:endParaRPr lang="en-US" b="1" u="sng" dirty="0">
              <a:latin typeface="Arial Black" pitchFamily="-84" charset="0"/>
            </a:endParaRP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5334000" y="5105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 Black" pitchFamily="-84" charset="0"/>
              </a:rPr>
              <a:t>EXPRESSIVES</a:t>
            </a:r>
            <a:endParaRPr lang="en-US" sz="2800" u="sng" dirty="0">
              <a:latin typeface="Arial Black" pitchFamily="-84" charset="0"/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669925" y="609600"/>
            <a:ext cx="2986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latin typeface="Arial Black" pitchFamily="-84" charset="0"/>
              </a:rPr>
              <a:t>ANALYTICALS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914400" y="5121275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 Black" pitchFamily="-84" charset="0"/>
              </a:rPr>
              <a:t>AMIABLES</a:t>
            </a:r>
            <a:endParaRPr lang="en-US" sz="2800" b="1" u="sng" dirty="0">
              <a:solidFill>
                <a:srgbClr val="0066FF"/>
              </a:solidFill>
              <a:latin typeface="Arial Black" pitchFamily="-84" charset="0"/>
            </a:endParaRP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5181600" y="154305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400" b="1" dirty="0"/>
              <a:t>Control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Achievement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Challenge/Win</a:t>
            </a:r>
          </a:p>
        </p:txBody>
      </p:sp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5181600" y="38100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400" b="1" dirty="0"/>
              <a:t>Interaction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Recognition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Influence</a:t>
            </a:r>
          </a:p>
        </p:txBody>
      </p:sp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1447800" y="37338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400" b="1"/>
              <a:t>Loyalty</a:t>
            </a:r>
          </a:p>
          <a:p>
            <a:pPr>
              <a:buFont typeface="Arial" pitchFamily="-84" charset="0"/>
              <a:buChar char="•"/>
            </a:pPr>
            <a:r>
              <a:rPr lang="en-US" sz="2400" b="1"/>
              <a:t>Security</a:t>
            </a:r>
          </a:p>
          <a:p>
            <a:pPr>
              <a:buFont typeface="Arial" pitchFamily="-84" charset="0"/>
              <a:buChar char="•"/>
            </a:pPr>
            <a:r>
              <a:rPr lang="en-US" sz="2400" b="1"/>
              <a:t>Approval </a:t>
            </a:r>
          </a:p>
        </p:txBody>
      </p: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1447800" y="16002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400" b="1" dirty="0"/>
              <a:t>Evidence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Accuracy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Quality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0EE7FE1-1D79-E94E-AA64-BCF3BD732B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flipH="1">
            <a:off x="4876800" y="737366"/>
            <a:ext cx="4267200" cy="22860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       	Strong Willed</a:t>
            </a:r>
            <a:b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      	Independent</a:t>
            </a:r>
            <a:b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       	Practical</a:t>
            </a:r>
            <a:b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  	Decisive</a:t>
            </a:r>
            <a:b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        	Efficient</a:t>
            </a:r>
            <a:endParaRPr lang="en-US" altLang="en-US" sz="2800" b="1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DCC830-E343-8040-9B18-8AFBC7BE4E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latin typeface="Helvetica" charset="0"/>
                <a:ea typeface="+mn-ea"/>
                <a:cs typeface="+mn-cs"/>
              </a:rPr>
              <a:t>                </a:t>
            </a:r>
          </a:p>
        </p:txBody>
      </p:sp>
      <p:sp>
        <p:nvSpPr>
          <p:cNvPr id="22532" name="AutoShape 5">
            <a:extLst>
              <a:ext uri="{FF2B5EF4-FFF2-40B4-BE49-F238E27FC236}">
                <a16:creationId xmlns:a16="http://schemas.microsoft.com/office/drawing/2014/main" id="{EB7B40DF-29CC-384B-9984-08CE21F3D43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19600" y="0"/>
            <a:ext cx="152400" cy="7162800"/>
          </a:xfrm>
          <a:prstGeom prst="upDownArrow">
            <a:avLst>
              <a:gd name="adj1" fmla="val 87500"/>
              <a:gd name="adj2" fmla="val 37186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0CCDB3D1-4F9E-D347-A69C-3DB2CFA16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0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Supportive</a:t>
            </a:r>
            <a:b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</a:br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Dependable</a:t>
            </a:r>
            <a:b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</a:br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Willing</a:t>
            </a:r>
            <a:b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</a:br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Respectful</a:t>
            </a:r>
            <a:b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</a:br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Agreeable</a:t>
            </a:r>
            <a:endParaRPr lang="en-US" altLang="en-US" sz="2800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22534" name="Rectangle 7">
            <a:extLst>
              <a:ext uri="{FF2B5EF4-FFF2-40B4-BE49-F238E27FC236}">
                <a16:creationId xmlns:a16="http://schemas.microsoft.com/office/drawing/2014/main" id="{522DC94D-C70A-A141-B9FF-7999C0DA1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1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30A88D4D-B766-CD4D-B9E1-1486183B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42672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Friendly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Ambitious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Dramatic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Enthusiastic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Stimulating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sp>
        <p:nvSpPr>
          <p:cNvPr id="22536" name="AutoShape 10">
            <a:extLst>
              <a:ext uri="{FF2B5EF4-FFF2-40B4-BE49-F238E27FC236}">
                <a16:creationId xmlns:a16="http://schemas.microsoft.com/office/drawing/2014/main" id="{ABC028E9-4081-BC4A-BA8C-F3A54474D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85800"/>
            <a:ext cx="228600" cy="5867400"/>
          </a:xfrm>
          <a:prstGeom prst="upDownArrow">
            <a:avLst>
              <a:gd name="adj1" fmla="val 87500"/>
              <a:gd name="adj2" fmla="val 20307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2537" name="Text Box 11">
            <a:extLst>
              <a:ext uri="{FF2B5EF4-FFF2-40B4-BE49-F238E27FC236}">
                <a16:creationId xmlns:a16="http://schemas.microsoft.com/office/drawing/2014/main" id="{01BBEFD8-F827-9E4E-A29C-AED37AF7F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76200"/>
            <a:ext cx="2209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 Black" panose="020B0604020202020204" pitchFamily="34" charset="0"/>
              </a:rPr>
              <a:t>DRIVERS</a:t>
            </a:r>
            <a:endParaRPr lang="en-US" altLang="en-US" sz="1800" b="1">
              <a:solidFill>
                <a:srgbClr val="FF0000"/>
              </a:solidFill>
              <a:latin typeface="Arial Black" panose="020B0604020202020204" pitchFamily="34" charset="0"/>
            </a:endParaRPr>
          </a:p>
        </p:txBody>
      </p:sp>
      <p:sp>
        <p:nvSpPr>
          <p:cNvPr id="22538" name="Text Box 12">
            <a:extLst>
              <a:ext uri="{FF2B5EF4-FFF2-40B4-BE49-F238E27FC236}">
                <a16:creationId xmlns:a16="http://schemas.microsoft.com/office/drawing/2014/main" id="{E85BC327-7B53-FB43-9622-60A94656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673475"/>
            <a:ext cx="335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Arial Black" panose="020B0604020202020204" pitchFamily="34" charset="0"/>
              </a:rPr>
              <a:t>EXPRESSIVES</a:t>
            </a:r>
            <a:endParaRPr lang="en-US" altLang="en-US" sz="280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FB33E239-562A-A040-9A1E-54493DE4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76200"/>
            <a:ext cx="298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+mn-ea"/>
              </a:rPr>
              <a:t>ANALYTICALS</a:t>
            </a:r>
          </a:p>
        </p:txBody>
      </p:sp>
      <p:sp>
        <p:nvSpPr>
          <p:cNvPr id="22540" name="Text Box 14">
            <a:extLst>
              <a:ext uri="{FF2B5EF4-FFF2-40B4-BE49-F238E27FC236}">
                <a16:creationId xmlns:a16="http://schemas.microsoft.com/office/drawing/2014/main" id="{2B256D2B-26D4-794C-A9B0-4BBBB7F34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73475"/>
            <a:ext cx="2895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408000"/>
                </a:solidFill>
                <a:latin typeface="Arial Black" panose="020B0604020202020204" pitchFamily="34" charset="0"/>
              </a:rPr>
              <a:t>AMIABLES</a:t>
            </a:r>
            <a:endParaRPr lang="en-US" altLang="en-US" sz="2800" b="1">
              <a:solidFill>
                <a:schemeClr val="accent1"/>
              </a:solidFill>
              <a:latin typeface="Arial Black" panose="020B0604020202020204" pitchFamily="34" charset="0"/>
            </a:endParaRP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84C1CC51-9A1E-734A-99BC-E6BCE6BD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271017"/>
            <a:ext cx="4572000" cy="299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</a:t>
            </a:r>
          </a:p>
          <a:p>
            <a:pPr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	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Industrious</a:t>
            </a:r>
          </a:p>
          <a:p>
            <a:pPr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Persistent</a:t>
            </a:r>
          </a:p>
          <a:p>
            <a:pPr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Serious</a:t>
            </a:r>
          </a:p>
          <a:p>
            <a:pPr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Exacting</a:t>
            </a:r>
          </a:p>
          <a:p>
            <a:pPr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	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Orderly</a:t>
            </a:r>
          </a:p>
        </p:txBody>
      </p:sp>
    </p:spTree>
    <p:extLst>
      <p:ext uri="{BB962C8B-B14F-4D97-AF65-F5344CB8AC3E}">
        <p14:creationId xmlns:p14="http://schemas.microsoft.com/office/powerpoint/2010/main" val="265130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0EE7FE1-1D79-E94E-AA64-BCF3BD732B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flipH="1">
            <a:off x="4876800" y="838200"/>
            <a:ext cx="4267200" cy="22860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	Pushy</a:t>
            </a:r>
            <a:b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	Severe</a:t>
            </a:r>
            <a:b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	Tough</a:t>
            </a:r>
            <a:b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	Dominating</a:t>
            </a:r>
            <a:b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</a:rPr>
              <a:t>	Harsh</a:t>
            </a:r>
            <a:endParaRPr lang="en-US" altLang="en-US" sz="2800" b="1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DCC830-E343-8040-9B18-8AFBC7BE4E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latin typeface="Helvetica" charset="0"/>
                <a:ea typeface="+mn-ea"/>
                <a:cs typeface="+mn-cs"/>
              </a:rPr>
              <a:t>                </a:t>
            </a:r>
          </a:p>
        </p:txBody>
      </p:sp>
      <p:sp>
        <p:nvSpPr>
          <p:cNvPr id="22532" name="AutoShape 5">
            <a:extLst>
              <a:ext uri="{FF2B5EF4-FFF2-40B4-BE49-F238E27FC236}">
                <a16:creationId xmlns:a16="http://schemas.microsoft.com/office/drawing/2014/main" id="{EB7B40DF-29CC-384B-9984-08CE21F3D43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19600" y="0"/>
            <a:ext cx="152400" cy="7162800"/>
          </a:xfrm>
          <a:prstGeom prst="upDownArrow">
            <a:avLst>
              <a:gd name="adj1" fmla="val 87500"/>
              <a:gd name="adj2" fmla="val 37186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0CCDB3D1-4F9E-D347-A69C-3DB2CFA16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0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Conforming</a:t>
            </a:r>
            <a:b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</a:br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Unsure</a:t>
            </a:r>
            <a:b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</a:br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Ingratiating</a:t>
            </a:r>
            <a:b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</a:br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Dependent</a:t>
            </a:r>
            <a:b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</a:br>
            <a:r>
              <a:rPr lang="en-US" altLang="en-US" sz="2800" b="1" dirty="0">
                <a:solidFill>
                  <a:srgbClr val="408000"/>
                </a:solidFill>
                <a:latin typeface="Helvetica" pitchFamily="2" charset="0"/>
              </a:rPr>
              <a:t>	Awkward	</a:t>
            </a:r>
            <a:endParaRPr lang="en-US" altLang="en-US" sz="2800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22534" name="Rectangle 7">
            <a:extLst>
              <a:ext uri="{FF2B5EF4-FFF2-40B4-BE49-F238E27FC236}">
                <a16:creationId xmlns:a16="http://schemas.microsoft.com/office/drawing/2014/main" id="{522DC94D-C70A-A141-B9FF-7999C0DA1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1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30A88D4D-B766-CD4D-B9E1-1486183B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42672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2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Manipulative</a:t>
            </a:r>
          </a:p>
          <a:p>
            <a:pPr eaLnBrk="1" hangingPunct="1">
              <a:spcBef>
                <a:spcPts val="72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Excitable</a:t>
            </a:r>
          </a:p>
          <a:p>
            <a:pPr eaLnBrk="1" hangingPunct="1">
              <a:spcBef>
                <a:spcPts val="72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Undisciplined</a:t>
            </a:r>
          </a:p>
          <a:p>
            <a:pPr eaLnBrk="1" hangingPunct="1">
              <a:spcBef>
                <a:spcPts val="72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Helvetica" pitchFamily="2" charset="0"/>
              </a:rPr>
              <a:t>	Reacting	</a:t>
            </a:r>
          </a:p>
          <a:p>
            <a:pPr eaLnBrk="1" hangingPunct="1">
              <a:spcBef>
                <a:spcPts val="72"/>
              </a:spcBef>
            </a:pPr>
            <a:r>
              <a:rPr lang="en-US" altLang="en-US" sz="2800" b="1">
                <a:solidFill>
                  <a:schemeClr val="accent2"/>
                </a:solidFill>
                <a:latin typeface="Helvetica" pitchFamily="2" charset="0"/>
              </a:rPr>
              <a:t>	Egotistical</a:t>
            </a:r>
            <a:endParaRPr lang="en-US" altLang="en-US" sz="2800" b="1" dirty="0">
              <a:solidFill>
                <a:schemeClr val="accent2"/>
              </a:solidFill>
              <a:latin typeface="Helvetica" pitchFamily="2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2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sp>
        <p:nvSpPr>
          <p:cNvPr id="22536" name="AutoShape 10">
            <a:extLst>
              <a:ext uri="{FF2B5EF4-FFF2-40B4-BE49-F238E27FC236}">
                <a16:creationId xmlns:a16="http://schemas.microsoft.com/office/drawing/2014/main" id="{ABC028E9-4081-BC4A-BA8C-F3A54474D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85800"/>
            <a:ext cx="228600" cy="5867400"/>
          </a:xfrm>
          <a:prstGeom prst="upDownArrow">
            <a:avLst>
              <a:gd name="adj1" fmla="val 87500"/>
              <a:gd name="adj2" fmla="val 20307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2537" name="Text Box 11">
            <a:extLst>
              <a:ext uri="{FF2B5EF4-FFF2-40B4-BE49-F238E27FC236}">
                <a16:creationId xmlns:a16="http://schemas.microsoft.com/office/drawing/2014/main" id="{01BBEFD8-F827-9E4E-A29C-AED37AF7F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76200"/>
            <a:ext cx="2209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 Black" panose="020B0604020202020204" pitchFamily="34" charset="0"/>
              </a:rPr>
              <a:t>DRIVERS</a:t>
            </a:r>
            <a:endParaRPr lang="en-US" altLang="en-US" sz="1800" b="1">
              <a:solidFill>
                <a:srgbClr val="FF0000"/>
              </a:solidFill>
              <a:latin typeface="Arial Black" panose="020B0604020202020204" pitchFamily="34" charset="0"/>
            </a:endParaRPr>
          </a:p>
        </p:txBody>
      </p:sp>
      <p:sp>
        <p:nvSpPr>
          <p:cNvPr id="22538" name="Text Box 12">
            <a:extLst>
              <a:ext uri="{FF2B5EF4-FFF2-40B4-BE49-F238E27FC236}">
                <a16:creationId xmlns:a16="http://schemas.microsoft.com/office/drawing/2014/main" id="{E85BC327-7B53-FB43-9622-60A94656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673475"/>
            <a:ext cx="335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Arial Black" panose="020B0604020202020204" pitchFamily="34" charset="0"/>
              </a:rPr>
              <a:t>EXPRESSIVES</a:t>
            </a:r>
            <a:endParaRPr lang="en-US" altLang="en-US" sz="2800">
              <a:solidFill>
                <a:schemeClr val="accent2"/>
              </a:solidFill>
              <a:latin typeface="Arial Black" panose="020B0604020202020204" pitchFamily="34" charset="0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FB33E239-562A-A040-9A1E-54493DE4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76200"/>
            <a:ext cx="298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+mn-ea"/>
              </a:rPr>
              <a:t>ANALYTICALS</a:t>
            </a:r>
          </a:p>
        </p:txBody>
      </p:sp>
      <p:sp>
        <p:nvSpPr>
          <p:cNvPr id="22540" name="Text Box 14">
            <a:extLst>
              <a:ext uri="{FF2B5EF4-FFF2-40B4-BE49-F238E27FC236}">
                <a16:creationId xmlns:a16="http://schemas.microsoft.com/office/drawing/2014/main" id="{2B256D2B-26D4-794C-A9B0-4BBBB7F34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73475"/>
            <a:ext cx="2895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408000"/>
                </a:solidFill>
                <a:latin typeface="Arial Black" panose="020B0604020202020204" pitchFamily="34" charset="0"/>
              </a:rPr>
              <a:t>AMIABLES</a:t>
            </a:r>
            <a:endParaRPr lang="en-US" altLang="en-US" sz="2800" b="1">
              <a:solidFill>
                <a:schemeClr val="accent1"/>
              </a:solidFill>
              <a:latin typeface="Arial Black" panose="020B0604020202020204" pitchFamily="34" charset="0"/>
            </a:endParaRP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84C1CC51-9A1E-734A-99BC-E6BCE6BD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804034"/>
            <a:ext cx="4572000" cy="228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Critical	</a:t>
            </a:r>
          </a:p>
          <a:p>
            <a:pPr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Indecisive</a:t>
            </a:r>
          </a:p>
          <a:p>
            <a:pPr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Stuffy	</a:t>
            </a:r>
          </a:p>
          <a:p>
            <a:pPr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Picky	</a:t>
            </a:r>
          </a:p>
          <a:p>
            <a:pPr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+mn-ea"/>
              </a:rPr>
              <a:t>	Moralistic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>
            <a:extLst>
              <a:ext uri="{FF2B5EF4-FFF2-40B4-BE49-F238E27FC236}">
                <a16:creationId xmlns:a16="http://schemas.microsoft.com/office/drawing/2014/main" id="{5D76A5F2-C37E-C147-8D8C-D5DA193EA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066800"/>
            <a:ext cx="0" cy="5257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C57C9E02-AA73-114A-87D7-4F3A4A63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762000"/>
            <a:ext cx="11430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P  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O  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 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T  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Y  S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2BAAD492-E45E-DA46-BA17-E33C68B6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0668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P  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O  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 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T  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Y  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5D69793D-9CD6-7D45-B7FB-41B874B48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143000"/>
            <a:ext cx="0" cy="495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1F2AAB07-2D1F-234A-AA35-5CE7B5A5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126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 ANALYTICALS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6C02BACB-E2DB-F746-BFAE-2AF3913F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   AMIABLES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2F1CDF6E-E09B-7F4C-8E28-18305A775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EXPRESSIVES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1E24A4F8-8AA9-7748-8F6C-6EC07402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19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DRIVERS </a:t>
            </a:r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F3EADAE8-375E-8C46-BEE5-EB5823E43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668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8F96FDCC-E37C-5043-86F6-97444541C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>
            <a:extLst>
              <a:ext uri="{FF2B5EF4-FFF2-40B4-BE49-F238E27FC236}">
                <a16:creationId xmlns:a16="http://schemas.microsoft.com/office/drawing/2014/main" id="{F7B09039-DCAE-C942-975C-7E4C75827C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838200"/>
            <a:ext cx="6553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8D78626-2AEE-FE4C-8CC6-BBF13C80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Helvetica" pitchFamily="2" charset="0"/>
              </a:rPr>
              <a:t>PACE PROBLEMS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8EFA0B62-E44E-C44C-BC1D-68C68C818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0F9E2F55-64DF-BB4A-B54B-4A041C9A6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172200"/>
            <a:ext cx="5943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AA40341B-6F3A-F949-AF75-E5BB3D71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248400"/>
            <a:ext cx="464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Helvetica" pitchFamily="2" charset="0"/>
              </a:rPr>
              <a:t>PACE PROBLEMS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4A187998-D9AF-AE49-8B08-C519A86B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126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 ANALYTICALS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996147B6-7A2E-7540-9E9D-712043487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   AMIABLES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8C4BDF29-C2A6-D843-8372-FF9514821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EXPRESSIVES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6A4A6854-CA74-484E-86C0-473B50BFA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19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DRIVERS </a:t>
            </a:r>
          </a:p>
        </p:txBody>
      </p:sp>
      <p:sp>
        <p:nvSpPr>
          <p:cNvPr id="26635" name="Line 11">
            <a:extLst>
              <a:ext uri="{FF2B5EF4-FFF2-40B4-BE49-F238E27FC236}">
                <a16:creationId xmlns:a16="http://schemas.microsoft.com/office/drawing/2014/main" id="{342F9933-5F7B-B840-B2B0-23AFE3860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668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CF239A06-4E88-6840-B424-A521B3DBB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A28E2DF1-9805-B847-83D8-3266599E06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838200"/>
            <a:ext cx="6553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C20F442C-1D4E-7C4E-AB4F-6E595493E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Helvetica" pitchFamily="2" charset="0"/>
              </a:rPr>
              <a:t>PACE PROBLEMS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77CF3DA1-FE62-954C-B315-10A0CF495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066800"/>
            <a:ext cx="0" cy="5257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CD31D83F-CF6B-3D42-935B-947E6754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762000"/>
            <a:ext cx="11430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P  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O  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 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T  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Y  S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9478EBD0-D440-7E4E-818C-D23032CA3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0668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P  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O  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 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T  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Y  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AC7FD34B-B434-9043-9E85-EADA793D0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143000"/>
            <a:ext cx="0" cy="495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0D326437-265B-F746-9B04-854BCC88F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172200"/>
            <a:ext cx="5943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D539D4CE-3108-7F43-B696-0B194B28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248400"/>
            <a:ext cx="464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Helvetica" pitchFamily="2" charset="0"/>
              </a:rPr>
              <a:t>PACE PROBLEMS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B1AF26A4-1901-1A44-A5E5-85FC0DE32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126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 ANALYTICALS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202B2300-94EC-3148-A0BF-F2E064C82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   AMIABLES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CE70940B-9811-344C-881E-4F16D69B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EXPRESSIVES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AF808BA7-883E-9A46-9AF0-2A9C3FC69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19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DRIVERS </a:t>
            </a:r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7CD00934-60BA-0447-9F72-1BC79736B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668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AB4BB73B-4E55-B046-A29B-2236E5061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37A843D-E1B2-8242-A872-AE1F83B0E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674" y="1253331"/>
            <a:ext cx="2846078" cy="43513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C950F-A315-930E-72A7-E5F16CE5D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273" y="5893574"/>
            <a:ext cx="1063518" cy="8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>
            <a:extLst>
              <a:ext uri="{FF2B5EF4-FFF2-40B4-BE49-F238E27FC236}">
                <a16:creationId xmlns:a16="http://schemas.microsoft.com/office/drawing/2014/main" id="{7ECB1104-5803-F54A-9EFA-187B49DEBA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8382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F3293F0-FA80-4E4F-910F-21B0F973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Helvetica" pitchFamily="2" charset="0"/>
              </a:rPr>
              <a:t>PACE PROBLEMS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6A0E4A5E-5FA5-A345-A54D-5140A582B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066800"/>
            <a:ext cx="0" cy="525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A0A93830-EC04-E345-90F0-B09D419D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762000"/>
            <a:ext cx="11430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P  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O  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 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T  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Y  S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B8AFAA04-7F73-C24A-AF86-ADE108DE8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0668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P  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O  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R  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 I   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T  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Helvetica" pitchFamily="2" charset="0"/>
              </a:rPr>
              <a:t>Y  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E7EEAD71-C8A5-404A-846F-ECFA38B07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143000"/>
            <a:ext cx="0" cy="495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3D258667-735D-DD48-A842-D9225EAC9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1722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B1AAC24C-4D3E-3D40-B995-B9E23C657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248400"/>
            <a:ext cx="464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Helvetica" pitchFamily="2" charset="0"/>
              </a:rPr>
              <a:t>PACE PROBLEMS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FE51FEC6-B967-A147-A5A2-F377CC978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126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 ANALYTICALS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9309FAAB-DE2A-A944-A77B-04EAC9BE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   AMIABLES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76B48736-C9E9-914E-9E6F-54C3CBFCA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EXPRESSIVES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23E03FC0-144F-4141-8E5B-E3BF16D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19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Helvetica" pitchFamily="2" charset="0"/>
              </a:rPr>
              <a:t>    DRIVERS </a:t>
            </a:r>
          </a:p>
        </p:txBody>
      </p:sp>
      <p:sp>
        <p:nvSpPr>
          <p:cNvPr id="29710" name="Line 14">
            <a:extLst>
              <a:ext uri="{FF2B5EF4-FFF2-40B4-BE49-F238E27FC236}">
                <a16:creationId xmlns:a16="http://schemas.microsoft.com/office/drawing/2014/main" id="{76B5355C-F6E6-DC44-A315-94BF50272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219200"/>
            <a:ext cx="5943600" cy="434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id="{FF13265E-3AD4-614E-AA72-4A24144D05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1371600"/>
            <a:ext cx="5791200" cy="434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>
            <a:extLst>
              <a:ext uri="{FF2B5EF4-FFF2-40B4-BE49-F238E27FC236}">
                <a16:creationId xmlns:a16="http://schemas.microsoft.com/office/drawing/2014/main" id="{E8F4826F-814F-D74F-9C17-602D5E607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668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7">
            <a:extLst>
              <a:ext uri="{FF2B5EF4-FFF2-40B4-BE49-F238E27FC236}">
                <a16:creationId xmlns:a16="http://schemas.microsoft.com/office/drawing/2014/main" id="{CD094ECD-757C-7A49-AAF5-A997B1207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594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itchFamily="-8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ASKERS</a:t>
            </a:r>
            <a:endParaRPr kumimoji="1" lang="en-US" sz="2800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TASKS</a:t>
            </a:r>
            <a:endParaRPr kumimoji="1" lang="en-US" sz="2800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itchFamily="-84" charset="0"/>
            </a:endParaRP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562600" y="609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00"/>
                </a:solidFill>
                <a:latin typeface="Arial Black" pitchFamily="-84" charset="0"/>
              </a:rPr>
              <a:t>DRIVERS</a:t>
            </a:r>
            <a:endParaRPr lang="en-US" b="1" u="sng" dirty="0">
              <a:solidFill>
                <a:srgbClr val="000000"/>
              </a:solidFill>
              <a:latin typeface="Arial Black" pitchFamily="-84" charset="0"/>
            </a:endParaRP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5334000" y="5105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00"/>
                </a:solidFill>
                <a:latin typeface="Arial Black" pitchFamily="-84" charset="0"/>
              </a:rPr>
              <a:t>EXPRESSIVES</a:t>
            </a:r>
            <a:endParaRPr lang="en-US" sz="2800" u="sng" dirty="0">
              <a:solidFill>
                <a:srgbClr val="000000"/>
              </a:solidFill>
              <a:latin typeface="Arial Black" pitchFamily="-84" charset="0"/>
            </a:endParaRP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669925" y="609600"/>
            <a:ext cx="2986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Arial Black" pitchFamily="-84" charset="0"/>
              </a:rPr>
              <a:t>ANALYTICALS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914400" y="5121275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00"/>
                </a:solidFill>
                <a:latin typeface="Arial Black" pitchFamily="-84" charset="0"/>
              </a:rPr>
              <a:t>AMIABLES</a:t>
            </a:r>
            <a:endParaRPr lang="en-US" sz="2800" b="1" u="sng" dirty="0">
              <a:solidFill>
                <a:srgbClr val="0066FF"/>
              </a:solidFill>
              <a:latin typeface="Arial Black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64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2272"/>
            <a:ext cx="8001000" cy="1143000"/>
          </a:xfrm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DRIVERS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love it when you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040"/>
            <a:ext cx="8458200" cy="48768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Are brief, direct, to the point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Ask “what” not “how” questions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Focus on results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Give them the “bottom line”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Highlight benefits of your ideas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Agree with facts not emotions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Discuss problems in light of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0D83F-4D83-6F77-756B-E8040F1A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73" y="5893574"/>
            <a:ext cx="1063518" cy="8154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1143000"/>
          </a:xfrm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EXPRESSIVES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love it when you</a:t>
            </a:r>
            <a:endParaRPr lang="en-US" b="1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872"/>
            <a:ext cx="81534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Give them opportunity to talk and socialize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Share your ideas and experiences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Recognize their effort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Show them you accept them and their ideas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Give them chance to motivate/influence others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Explain but don’t dwell on details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Communicate in friendly manner</a:t>
            </a:r>
          </a:p>
          <a:p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269B9-BD58-14C5-1747-501E9F801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73" y="5893574"/>
            <a:ext cx="1063518" cy="8154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8608"/>
            <a:ext cx="8686800" cy="1143000"/>
          </a:xfrm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ANALYTICALS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love it when you</a:t>
            </a:r>
            <a:endParaRPr lang="en-US" b="1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Support ideas with accurate information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Are specific when explaining yourself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Are patient, diplomatic, persistent while providing explanations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Agree with facts rather emotions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Allow them space and independence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Tell them expectations and details up front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Give them pros and cons of argument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DB6B0-1F57-4C74-AE4E-B7B2EBF4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73" y="5893574"/>
            <a:ext cx="1063518" cy="81545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AMIABLES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love it when you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Express genuine interest in them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Give the answers to “how” questions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Clearly define goals, procedures, role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Are patient with them, not pushy or demanding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Give them sincere appreciation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Give them time to adjust to changes</a:t>
            </a:r>
          </a:p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Provide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6DB50-6D5A-C078-8739-806585409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73" y="5893574"/>
            <a:ext cx="1063518" cy="8154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17 </a:t>
            </a:r>
            <a:r>
              <a:rPr lang="en-US" b="1" dirty="0"/>
              <a:t>If the whole body were an eye, where would the sense of hearing be? If the whole body were an ear, where would the sense of smell be? </a:t>
            </a:r>
          </a:p>
          <a:p>
            <a:pPr marL="0" indent="0">
              <a:buNone/>
            </a:pPr>
            <a:r>
              <a:rPr lang="en-US" sz="3600" b="1" baseline="30000" dirty="0"/>
              <a:t>18 </a:t>
            </a:r>
            <a:r>
              <a:rPr lang="en-US" sz="3600" b="1" dirty="0"/>
              <a:t>But in fact God has placed the parts in the body, every one of them, just as he wanted them to be. </a:t>
            </a:r>
          </a:p>
          <a:p>
            <a:pPr marL="0" indent="0">
              <a:buNone/>
            </a:pPr>
            <a:r>
              <a:rPr lang="en-US" b="1" baseline="30000" dirty="0"/>
              <a:t>19 </a:t>
            </a:r>
            <a:r>
              <a:rPr lang="en-US" b="1" dirty="0"/>
              <a:t>If they were all one part, where would the body be? </a:t>
            </a:r>
          </a:p>
          <a:p>
            <a:pPr marL="0" indent="0">
              <a:buNone/>
            </a:pPr>
            <a:r>
              <a:rPr lang="en-US" b="1" baseline="30000" dirty="0"/>
              <a:t>20 </a:t>
            </a:r>
            <a:r>
              <a:rPr lang="en-US" b="1" dirty="0"/>
              <a:t>As it is, there are many parts, but one body.</a:t>
            </a:r>
          </a:p>
          <a:p>
            <a:pPr marL="0" indent="0">
              <a:buNone/>
            </a:pPr>
            <a:r>
              <a:rPr lang="en-US" b="1" baseline="30000" dirty="0"/>
              <a:t>21 </a:t>
            </a:r>
            <a:r>
              <a:rPr lang="en-US" b="1" dirty="0"/>
              <a:t>The eye cannot say to the hand, “I don’t need you!” And the head cannot say to the feet, “I don’t need you!” </a:t>
            </a:r>
          </a:p>
          <a:p>
            <a:pPr marL="0" indent="0">
              <a:buNone/>
            </a:pPr>
            <a:r>
              <a:rPr lang="en-US" b="1" dirty="0"/>
              <a:t>					1 Corinthians 12:17-21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FA6F1-8CCF-97FF-7D1A-8A11A020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273" y="5893574"/>
            <a:ext cx="1063518" cy="815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 descr="Mike and Ingrid bath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838200"/>
            <a:ext cx="3789363" cy="521176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3307F8-E823-9849-E0B6-C50FD21E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273" y="5893574"/>
            <a:ext cx="1063518" cy="8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0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itchFamily="-8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ASKERS</a:t>
            </a:r>
            <a:endParaRPr kumimoji="1" lang="en-US" sz="2800">
              <a:solidFill>
                <a:srgbClr val="000000"/>
              </a:solidFill>
              <a:latin typeface="Helvetica" pitchFamily="-8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TASKS</a:t>
            </a:r>
            <a:endParaRPr kumimoji="1" lang="en-US" sz="2800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7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itchFamily="-8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ASKERS</a:t>
            </a:r>
            <a:endParaRPr kumimoji="1" lang="en-US" sz="2800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TASKS</a:t>
            </a:r>
            <a:endParaRPr kumimoji="1" lang="en-US" sz="2800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8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itchFamily="-8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ASKERS</a:t>
            </a:r>
            <a:endParaRPr kumimoji="1" lang="en-US" sz="2800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TASKS</a:t>
            </a:r>
            <a:endParaRPr kumimoji="1" lang="en-US" sz="2800">
              <a:solidFill>
                <a:srgbClr val="000000"/>
              </a:solidFill>
              <a:latin typeface="Helvetica" pitchFamily="-84" charset="0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solidFill>
                  <a:srgbClr val="000000"/>
                </a:solidFill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itchFamily="-84" charset="0"/>
            </a:endParaRP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562600" y="609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00"/>
                </a:solidFill>
                <a:latin typeface="Arial Black" pitchFamily="-84" charset="0"/>
              </a:rPr>
              <a:t>DRIVERS</a:t>
            </a:r>
            <a:endParaRPr lang="en-US" b="1" u="sng" dirty="0">
              <a:solidFill>
                <a:srgbClr val="000000"/>
              </a:solidFill>
              <a:latin typeface="Arial Black" pitchFamily="-84" charset="0"/>
            </a:endParaRP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5334000" y="51054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00"/>
                </a:solidFill>
                <a:latin typeface="Arial Black" pitchFamily="-84" charset="0"/>
              </a:rPr>
              <a:t>EXPRESSIVES</a:t>
            </a:r>
            <a:endParaRPr lang="en-US" sz="2800" u="sng" dirty="0">
              <a:solidFill>
                <a:srgbClr val="000000"/>
              </a:solidFill>
              <a:latin typeface="Arial Black" pitchFamily="-84" charset="0"/>
            </a:endParaRP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669925" y="609600"/>
            <a:ext cx="2986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Arial Black" pitchFamily="-84" charset="0"/>
              </a:rPr>
              <a:t>ANALYTICALS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914400" y="5121275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00"/>
                </a:solidFill>
                <a:latin typeface="Arial Black" pitchFamily="-84" charset="0"/>
              </a:rPr>
              <a:t>AMIABLES</a:t>
            </a:r>
            <a:endParaRPr lang="en-US" sz="2800" b="1" u="sng" dirty="0">
              <a:solidFill>
                <a:srgbClr val="0066FF"/>
              </a:solidFill>
              <a:latin typeface="Arial Black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4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0" y="0"/>
            <a:ext cx="457200" cy="6858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Helvetica" pitchFamily="-84" charset="0"/>
              </a:rPr>
              <a:t>TELLERS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6096000"/>
            <a:ext cx="5943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>
                <a:latin typeface="Helvetica" charset="0"/>
              </a:rPr>
              <a:t>                </a:t>
            </a: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 rot="-5400000">
            <a:off x="4495800" y="800100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304800" y="0"/>
            <a:ext cx="60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ASKERS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371600" y="857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2800" b="1">
                <a:latin typeface="Helvetica" pitchFamily="-84" charset="0"/>
              </a:rPr>
              <a:t>TASKS</a:t>
            </a:r>
            <a:endParaRPr kumimoji="1" lang="en-US" sz="2800">
              <a:latin typeface="Helvetica" pitchFamily="-84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600200" y="6029325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1" lang="en-US" sz="2800" b="1">
                <a:latin typeface="Helvetica" pitchFamily="-84" charset="0"/>
              </a:rPr>
              <a:t>                RELATIONSHIPS</a:t>
            </a:r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4495800" y="733425"/>
            <a:ext cx="228600" cy="5257800"/>
          </a:xfrm>
          <a:prstGeom prst="upDownArrow">
            <a:avLst>
              <a:gd name="adj1" fmla="val 87500"/>
              <a:gd name="adj2" fmla="val 181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84" charset="0"/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562600" y="609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 Black" pitchFamily="-84" charset="0"/>
              </a:rPr>
              <a:t>DRIVERS</a:t>
            </a:r>
            <a:endParaRPr lang="en-US" b="1" u="sng" dirty="0">
              <a:latin typeface="Arial Black" pitchFamily="-84" charset="0"/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5181600" y="154305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400" b="1" dirty="0"/>
              <a:t>Control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Achievement</a:t>
            </a:r>
          </a:p>
          <a:p>
            <a:pPr>
              <a:buFont typeface="Arial" pitchFamily="-84" charset="0"/>
              <a:buChar char="•"/>
            </a:pPr>
            <a:r>
              <a:rPr lang="en-US" sz="2400" b="1" dirty="0"/>
              <a:t>Challenge/Win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844</Words>
  <Application>Microsoft Macintosh PowerPoint</Application>
  <PresentationFormat>On-screen Show (4:3)</PresentationFormat>
  <Paragraphs>328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Century Schoolbook</vt:lpstr>
      <vt:lpstr>Helvetica</vt:lpstr>
      <vt:lpstr>Default Design</vt:lpstr>
      <vt:lpstr>Office Theme</vt:lpstr>
      <vt:lpstr>Loving and Leading People Who Don’t Behave Like You </vt:lpstr>
      <vt:lpstr>PowerPoint Presentation</vt:lpstr>
      <vt:lpstr>PowerPoint Presentation</vt:lpstr>
      <vt:lpstr>PowerPoint Presentation</vt:lpstr>
      <vt:lpstr>TELLERS</vt:lpstr>
      <vt:lpstr>PowerPoint Presentation</vt:lpstr>
      <vt:lpstr>TELLERS</vt:lpstr>
      <vt:lpstr>TELLERS</vt:lpstr>
      <vt:lpstr>TELLERS</vt:lpstr>
      <vt:lpstr>DRIVERS are admired for being...</vt:lpstr>
      <vt:lpstr>TELLERS</vt:lpstr>
      <vt:lpstr>TELLERS</vt:lpstr>
      <vt:lpstr>TELLERS</vt:lpstr>
      <vt:lpstr>EXPRESSIVES are admired         for being…</vt:lpstr>
      <vt:lpstr>TELLERS</vt:lpstr>
      <vt:lpstr>TELLERS</vt:lpstr>
      <vt:lpstr>TELLERS</vt:lpstr>
      <vt:lpstr>ANALYTICALS are admired  for being…</vt:lpstr>
      <vt:lpstr>TELLERS</vt:lpstr>
      <vt:lpstr>TELLERS</vt:lpstr>
      <vt:lpstr>TELLERS</vt:lpstr>
      <vt:lpstr>AMIABLES are admired       for being</vt:lpstr>
      <vt:lpstr>TELLERS</vt:lpstr>
      <vt:lpstr>TELLERS</vt:lpstr>
      <vt:lpstr>        Strong Willed        Independent         Practical    Decisive          Efficient</vt:lpstr>
      <vt:lpstr> Pushy  Severe  Tough  Dominating  Harsh</vt:lpstr>
      <vt:lpstr>PowerPoint Presentation</vt:lpstr>
      <vt:lpstr>PowerPoint Presentation</vt:lpstr>
      <vt:lpstr>PowerPoint Presentation</vt:lpstr>
      <vt:lpstr>PowerPoint Presentation</vt:lpstr>
      <vt:lpstr>TELLERS</vt:lpstr>
      <vt:lpstr>DRIVERS love it when you</vt:lpstr>
      <vt:lpstr>EXPRESSIVES love it when you</vt:lpstr>
      <vt:lpstr>ANALYTICALS love it when you</vt:lpstr>
      <vt:lpstr>AMIABLES love it when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Brown</dc:creator>
  <cp:lastModifiedBy>Rich Brown</cp:lastModifiedBy>
  <cp:revision>11</cp:revision>
  <cp:lastPrinted>2022-05-19T16:45:31Z</cp:lastPrinted>
  <dcterms:created xsi:type="dcterms:W3CDTF">2022-04-14T15:36:37Z</dcterms:created>
  <dcterms:modified xsi:type="dcterms:W3CDTF">2023-04-20T19:37:48Z</dcterms:modified>
</cp:coreProperties>
</file>